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Layouts/slideLayout5.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7772400" cy="100584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57630"/>
    <a:srgbClr val="72B4A3"/>
    <a:srgbClr val="E1E7E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774" autoAdjust="0"/>
  </p:normalViewPr>
  <p:slideViewPr>
    <p:cSldViewPr snapToGrid="0" snapToObjects="1">
      <p:cViewPr varScale="1">
        <p:scale>
          <a:sx n="73" d="100"/>
          <a:sy n="73" d="100"/>
        </p:scale>
        <p:origin x="3012" y="-156"/>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ustomXml" Target="../customXml/item2.xml"/><Relationship Id="rId3" Type="http://schemas.openxmlformats.org/officeDocument/2006/relationships/presProps" Target="presProps.xml"/><Relationship Id="rId7" Type="http://schemas.openxmlformats.org/officeDocument/2006/relationships/customXml" Target="../customXml/item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10" Type="http://schemas.openxmlformats.org/officeDocument/2006/relationships/customXml" Target="../customXml/item4.xml"/><Relationship Id="rId4" Type="http://schemas.openxmlformats.org/officeDocument/2006/relationships/viewProps" Target="viewProps.xml"/><Relationship Id="rId9" Type="http://schemas.openxmlformats.org/officeDocument/2006/relationships/customXml" Target="../customXml/item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82930" y="3118104"/>
            <a:ext cx="6606540" cy="211226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65860" y="5632704"/>
            <a:ext cx="5440680" cy="25146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8/28/2017</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388620" y="402336"/>
            <a:ext cx="6995160" cy="1609344"/>
          </a:xfrm>
          <a:prstGeom prst="rect">
            <a:avLst/>
          </a:prstGeom>
        </p:spPr>
        <p:txBody>
          <a:bodyPr lIns="0" tIns="0" rIns="0" bIns="0"/>
          <a:lstStyle>
            <a:lvl1pPr>
              <a:defRPr/>
            </a:lvl1pPr>
          </a:lstStyle>
          <a:p>
            <a:endParaRPr dirty="0"/>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8/28/2017</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388620" y="402336"/>
            <a:ext cx="6995160" cy="1609344"/>
          </a:xfrm>
          <a:prstGeom prst="rect">
            <a:avLst/>
          </a:prstGeom>
        </p:spPr>
        <p:txBody>
          <a:bodyPr lIns="0" tIns="0" rIns="0" bIns="0"/>
          <a:lstStyle>
            <a:lvl1pPr>
              <a:defRPr/>
            </a:lvl1pPr>
          </a:lstStyle>
          <a:p>
            <a:endParaRPr dirty="0"/>
          </a:p>
        </p:txBody>
      </p:sp>
      <p:sp>
        <p:nvSpPr>
          <p:cNvPr id="3" name="Holder 3"/>
          <p:cNvSpPr>
            <a:spLocks noGrp="1"/>
          </p:cNvSpPr>
          <p:nvPr>
            <p:ph sz="half" idx="2"/>
          </p:nvPr>
        </p:nvSpPr>
        <p:spPr>
          <a:xfrm>
            <a:off x="388620" y="2313432"/>
            <a:ext cx="3380994" cy="66385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002786" y="2313432"/>
            <a:ext cx="3380994" cy="66385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8/28/2017</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a:xfrm>
            <a:off x="388620" y="402336"/>
            <a:ext cx="6995160" cy="1609344"/>
          </a:xfrm>
          <a:prstGeom prst="rect">
            <a:avLst/>
          </a:prstGeom>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8/28/2017</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8/28/2017</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Holder 3"/>
          <p:cNvSpPr>
            <a:spLocks noGrp="1"/>
          </p:cNvSpPr>
          <p:nvPr>
            <p:ph type="body" idx="1"/>
          </p:nvPr>
        </p:nvSpPr>
        <p:spPr>
          <a:xfrm>
            <a:off x="388620" y="2313432"/>
            <a:ext cx="6995160" cy="663854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642616" y="9354312"/>
            <a:ext cx="2487168" cy="50292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88620" y="9354312"/>
            <a:ext cx="1787652" cy="50292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8/28/2017</a:t>
            </a:fld>
            <a:endParaRPr lang="en-US"/>
          </a:p>
        </p:txBody>
      </p:sp>
      <p:sp>
        <p:nvSpPr>
          <p:cNvPr id="6" name="Holder 6"/>
          <p:cNvSpPr>
            <a:spLocks noGrp="1"/>
          </p:cNvSpPr>
          <p:nvPr>
            <p:ph type="sldNum" sz="quarter" idx="7"/>
          </p:nvPr>
        </p:nvSpPr>
        <p:spPr>
          <a:xfrm>
            <a:off x="5596128" y="9354312"/>
            <a:ext cx="1787652" cy="50292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vtrans.vermont.gov/planning/research" TargetMode="External"/><Relationship Id="rId2" Type="http://schemas.openxmlformats.org/officeDocument/2006/relationships/hyperlink" Target="http://vtrans.vermont.gov/planning/research/2017symposium" TargetMode="External"/><Relationship Id="rId1" Type="http://schemas.openxmlformats.org/officeDocument/2006/relationships/slideLayout" Target="../slideLayouts/slideLayout5.xml"/><Relationship Id="rId6" Type="http://schemas.openxmlformats.org/officeDocument/2006/relationships/image" Target="../media/image1.png"/><Relationship Id="rId5" Type="http://schemas.openxmlformats.org/officeDocument/2006/relationships/hyperlink" Target="http://www.fhwa.dot.gov/goshrp2/Solutions/Renewal/R15B/Identifying_and_Managing_Utility_Conflicts" TargetMode="External"/><Relationship Id="rId4" Type="http://schemas.openxmlformats.org/officeDocument/2006/relationships/hyperlink" Target="http://http/vtrans.vermont.gov/boards-councils/stic"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9" name="object 29"/>
          <p:cNvGraphicFramePr>
            <a:graphicFrameLocks noGrp="1"/>
          </p:cNvGraphicFramePr>
          <p:nvPr>
            <p:extLst>
              <p:ext uri="{D42A27DB-BD31-4B8C-83A1-F6EECF244321}">
                <p14:modId xmlns:p14="http://schemas.microsoft.com/office/powerpoint/2010/main" val="2498894077"/>
              </p:ext>
            </p:extLst>
          </p:nvPr>
        </p:nvGraphicFramePr>
        <p:xfrm>
          <a:off x="393538" y="420078"/>
          <a:ext cx="6872287" cy="17177231"/>
        </p:xfrm>
        <a:graphic>
          <a:graphicData uri="http://schemas.openxmlformats.org/drawingml/2006/table">
            <a:tbl>
              <a:tblPr firstRow="1" bandRow="1">
                <a:tableStyleId>{2D5ABB26-0587-4C30-8999-92F81FD0307C}</a:tableStyleId>
              </a:tblPr>
              <a:tblGrid>
                <a:gridCol w="1872584">
                  <a:extLst>
                    <a:ext uri="{9D8B030D-6E8A-4147-A177-3AD203B41FA5}">
                      <a16:colId xmlns:a16="http://schemas.microsoft.com/office/drawing/2014/main" val="20000"/>
                    </a:ext>
                  </a:extLst>
                </a:gridCol>
                <a:gridCol w="4999703">
                  <a:extLst>
                    <a:ext uri="{9D8B030D-6E8A-4147-A177-3AD203B41FA5}">
                      <a16:colId xmlns:a16="http://schemas.microsoft.com/office/drawing/2014/main" val="20001"/>
                    </a:ext>
                  </a:extLst>
                </a:gridCol>
              </a:tblGrid>
              <a:tr h="495300">
                <a:tc rowSpan="2">
                  <a:txBody>
                    <a:bodyPr/>
                    <a:lstStyle/>
                    <a:p>
                      <a:pPr marL="201930" algn="ctr">
                        <a:lnSpc>
                          <a:spcPct val="100000"/>
                        </a:lnSpc>
                        <a:spcBef>
                          <a:spcPts val="844"/>
                        </a:spcBef>
                      </a:pPr>
                      <a:endParaRPr sz="1350" dirty="0">
                        <a:latin typeface="Times New Roman"/>
                        <a:cs typeface="Times New Roman"/>
                      </a:endParaRPr>
                    </a:p>
                  </a:txBody>
                  <a:tcPr marL="0" marR="0" marT="0" marB="0" vert="vert">
                    <a:lnL w="12699">
                      <a:solidFill>
                        <a:srgbClr val="395F3A"/>
                      </a:solidFill>
                      <a:prstDash val="solid"/>
                    </a:lnL>
                    <a:lnR w="12699">
                      <a:solidFill>
                        <a:srgbClr val="395F3A"/>
                      </a:solidFill>
                      <a:prstDash val="solid"/>
                    </a:lnR>
                    <a:lnT w="12699">
                      <a:solidFill>
                        <a:srgbClr val="395F3A"/>
                      </a:solidFill>
                      <a:prstDash val="solid"/>
                    </a:lnT>
                    <a:solidFill>
                      <a:schemeClr val="tx2">
                        <a:lumMod val="40000"/>
                        <a:lumOff val="60000"/>
                        <a:alpha val="25000"/>
                      </a:schemeClr>
                    </a:solidFill>
                  </a:tcPr>
                </a:tc>
                <a:tc>
                  <a:txBody>
                    <a:bodyPr/>
                    <a:lstStyle/>
                    <a:p>
                      <a:pPr marL="302895">
                        <a:lnSpc>
                          <a:spcPct val="100000"/>
                        </a:lnSpc>
                        <a:spcBef>
                          <a:spcPts val="75"/>
                        </a:spcBef>
                      </a:pPr>
                      <a:r>
                        <a:rPr sz="3000" b="1" spc="114" dirty="0">
                          <a:solidFill>
                            <a:srgbClr val="FFFFFF"/>
                          </a:solidFill>
                          <a:effectLst>
                            <a:outerShdw blurRad="50800" dist="38100" algn="l" rotWithShape="0">
                              <a:prstClr val="black">
                                <a:alpha val="40000"/>
                              </a:prstClr>
                            </a:outerShdw>
                          </a:effectLst>
                          <a:latin typeface="Franklin Gothic Demi" panose="020B0703020102020204" pitchFamily="34" charset="0"/>
                          <a:cs typeface="Calibri"/>
                        </a:rPr>
                        <a:t>FACT</a:t>
                      </a:r>
                      <a:r>
                        <a:rPr sz="3000" b="1" spc="-165" dirty="0">
                          <a:solidFill>
                            <a:srgbClr val="FFFFFF"/>
                          </a:solidFill>
                          <a:effectLst>
                            <a:outerShdw blurRad="50800" dist="38100" algn="l" rotWithShape="0">
                              <a:prstClr val="black">
                                <a:alpha val="40000"/>
                              </a:prstClr>
                            </a:outerShdw>
                          </a:effectLst>
                          <a:latin typeface="Franklin Gothic Demi" panose="020B0703020102020204" pitchFamily="34" charset="0"/>
                          <a:cs typeface="Calibri"/>
                        </a:rPr>
                        <a:t> </a:t>
                      </a:r>
                      <a:r>
                        <a:rPr sz="3000" b="1" spc="165" dirty="0">
                          <a:solidFill>
                            <a:srgbClr val="FFFFFF"/>
                          </a:solidFill>
                          <a:effectLst>
                            <a:outerShdw blurRad="50800" dist="38100" algn="l" rotWithShape="0">
                              <a:prstClr val="black">
                                <a:alpha val="40000"/>
                              </a:prstClr>
                            </a:outerShdw>
                          </a:effectLst>
                          <a:latin typeface="Franklin Gothic Demi" panose="020B0703020102020204" pitchFamily="34" charset="0"/>
                          <a:cs typeface="Calibri"/>
                        </a:rPr>
                        <a:t>SHEET</a:t>
                      </a:r>
                      <a:endParaRPr sz="3000" dirty="0">
                        <a:effectLst>
                          <a:outerShdw blurRad="50800" dist="38100" algn="l" rotWithShape="0">
                            <a:prstClr val="black">
                              <a:alpha val="40000"/>
                            </a:prstClr>
                          </a:outerShdw>
                        </a:effectLst>
                        <a:latin typeface="Franklin Gothic Demi" panose="020B0703020102020204" pitchFamily="34" charset="0"/>
                        <a:cs typeface="Calibri"/>
                      </a:endParaRPr>
                    </a:p>
                  </a:txBody>
                  <a:tcPr marL="0" marR="0" marT="0" marB="0">
                    <a:lnL w="12699">
                      <a:solidFill>
                        <a:srgbClr val="395F3A"/>
                      </a:solidFill>
                      <a:prstDash val="solid"/>
                    </a:lnL>
                    <a:solidFill>
                      <a:schemeClr val="tx2">
                        <a:lumMod val="40000"/>
                        <a:lumOff val="60000"/>
                      </a:schemeClr>
                    </a:solidFill>
                  </a:tcPr>
                </a:tc>
                <a:extLst>
                  <a:ext uri="{0D108BD9-81ED-4DB2-BD59-A6C34878D82A}">
                    <a16:rowId xmlns:a16="http://schemas.microsoft.com/office/drawing/2014/main" val="10000"/>
                  </a:ext>
                </a:extLst>
              </a:tr>
              <a:tr h="861059">
                <a:tc vMerge="1">
                  <a:txBody>
                    <a:bodyPr/>
                    <a:lstStyle/>
                    <a:p>
                      <a:endParaRPr/>
                    </a:p>
                  </a:txBody>
                  <a:tcPr marL="0" marR="0" marT="0" marB="0" vert="vert">
                    <a:lnL w="12699">
                      <a:solidFill>
                        <a:srgbClr val="395F3A"/>
                      </a:solidFill>
                      <a:prstDash val="solid"/>
                    </a:lnL>
                    <a:lnR w="12699">
                      <a:solidFill>
                        <a:srgbClr val="395F3A"/>
                      </a:solidFill>
                      <a:prstDash val="solid"/>
                    </a:lnR>
                    <a:lnT w="12699">
                      <a:solidFill>
                        <a:srgbClr val="395F3A"/>
                      </a:solidFill>
                      <a:prstDash val="solid"/>
                    </a:lnT>
                    <a:solidFill>
                      <a:srgbClr val="DDDBEC"/>
                    </a:solidFill>
                  </a:tcPr>
                </a:tc>
                <a:tc>
                  <a:txBody>
                    <a:bodyPr/>
                    <a:lstStyle/>
                    <a:p>
                      <a:pPr marL="196850" marR="186055">
                        <a:lnSpc>
                          <a:spcPts val="1800"/>
                        </a:lnSpc>
                        <a:spcBef>
                          <a:spcPts val="825"/>
                        </a:spcBef>
                      </a:pPr>
                      <a:endParaRPr lang="en-US" sz="1800" b="1" spc="35" dirty="0" smtClean="0">
                        <a:solidFill>
                          <a:srgbClr val="231F20"/>
                        </a:solidFill>
                        <a:latin typeface="Franklin Gothic Medium" panose="020B0603020102020204" pitchFamily="34" charset="0"/>
                        <a:cs typeface="Calibri"/>
                      </a:endParaRPr>
                    </a:p>
                    <a:p>
                      <a:pPr marL="151765" marR="153670">
                        <a:lnSpc>
                          <a:spcPct val="104200"/>
                        </a:lnSpc>
                        <a:spcBef>
                          <a:spcPts val="259"/>
                        </a:spcBef>
                      </a:pPr>
                      <a:r>
                        <a:rPr lang="en-US" sz="1800" b="1" i="0" spc="-15" dirty="0" smtClean="0">
                          <a:solidFill>
                            <a:srgbClr val="231F20"/>
                          </a:solidFill>
                          <a:latin typeface="Palatino Linotype" panose="02040502050505030304" pitchFamily="18" charset="0"/>
                          <a:cs typeface="Calibri"/>
                        </a:rPr>
                        <a:t>SHRP 2 R15B Identifying and Managing Utility Conflicts</a:t>
                      </a:r>
                      <a:endParaRPr lang="en-US" sz="1800" b="1" i="0" dirty="0">
                        <a:latin typeface="Palatino Linotype" panose="02040502050505030304" pitchFamily="18" charset="0"/>
                        <a:cs typeface="Calibri"/>
                      </a:endParaRPr>
                    </a:p>
                  </a:txBody>
                  <a:tcPr marL="0" marR="0" marT="0" marB="0">
                    <a:lnL w="12699">
                      <a:solidFill>
                        <a:srgbClr val="395F3A"/>
                      </a:solidFill>
                      <a:prstDash val="solid"/>
                    </a:lnL>
                  </a:tcPr>
                </a:tc>
                <a:extLst>
                  <a:ext uri="{0D108BD9-81ED-4DB2-BD59-A6C34878D82A}">
                    <a16:rowId xmlns:a16="http://schemas.microsoft.com/office/drawing/2014/main" val="10001"/>
                  </a:ext>
                </a:extLst>
              </a:tr>
              <a:tr h="145173">
                <a:tc>
                  <a:txBody>
                    <a:bodyPr/>
                    <a:lstStyle/>
                    <a:p>
                      <a:pPr algn="ctr"/>
                      <a:r>
                        <a:rPr lang="en-US" sz="1800" b="1" baseline="0" dirty="0" smtClean="0">
                          <a:solidFill>
                            <a:schemeClr val="bg1"/>
                          </a:solidFill>
                          <a:effectLst>
                            <a:outerShdw blurRad="50800" dist="38100" dir="2700000" algn="tl" rotWithShape="0">
                              <a:prstClr val="black">
                                <a:alpha val="40000"/>
                              </a:prstClr>
                            </a:outerShdw>
                          </a:effectLst>
                          <a:latin typeface="Calibri"/>
                          <a:cs typeface="Calibri"/>
                        </a:rPr>
                        <a:t>   &amp; </a:t>
                      </a:r>
                      <a:r>
                        <a:rPr lang="en-US" sz="1800" b="1" dirty="0" smtClean="0">
                          <a:solidFill>
                            <a:schemeClr val="bg1"/>
                          </a:solidFill>
                          <a:effectLst>
                            <a:outerShdw blurRad="50800" dist="38100" dir="2700000" algn="tl" rotWithShape="0">
                              <a:prstClr val="black">
                                <a:alpha val="40000"/>
                              </a:prstClr>
                            </a:outerShdw>
                          </a:effectLst>
                          <a:latin typeface="Calibri"/>
                          <a:cs typeface="Calibri"/>
                        </a:rPr>
                        <a:t> STIC Annual  </a:t>
                      </a:r>
                      <a:br>
                        <a:rPr lang="en-US" sz="1800" b="1" dirty="0" smtClean="0">
                          <a:solidFill>
                            <a:schemeClr val="bg1"/>
                          </a:solidFill>
                          <a:effectLst>
                            <a:outerShdw blurRad="50800" dist="38100" dir="2700000" algn="tl" rotWithShape="0">
                              <a:prstClr val="black">
                                <a:alpha val="40000"/>
                              </a:prstClr>
                            </a:outerShdw>
                          </a:effectLst>
                          <a:latin typeface="Calibri"/>
                          <a:cs typeface="Calibri"/>
                        </a:rPr>
                      </a:br>
                      <a:r>
                        <a:rPr lang="en-US" sz="1800" b="1" dirty="0" smtClean="0">
                          <a:solidFill>
                            <a:schemeClr val="bg1"/>
                          </a:solidFill>
                          <a:effectLst>
                            <a:outerShdw blurRad="50800" dist="38100" dir="2700000" algn="tl" rotWithShape="0">
                              <a:prstClr val="black">
                                <a:alpha val="40000"/>
                              </a:prstClr>
                            </a:outerShdw>
                          </a:effectLst>
                          <a:latin typeface="Calibri"/>
                          <a:cs typeface="Calibri"/>
                        </a:rPr>
                        <a:t>Meeting</a:t>
                      </a:r>
                      <a:endParaRPr sz="1800" b="1" dirty="0">
                        <a:solidFill>
                          <a:schemeClr val="bg1"/>
                        </a:solidFill>
                        <a:effectLst>
                          <a:outerShdw blurRad="50800" dist="38100" dir="2700000" algn="tl" rotWithShape="0">
                            <a:prstClr val="black">
                              <a:alpha val="40000"/>
                            </a:prstClr>
                          </a:outerShdw>
                        </a:effectLst>
                        <a:latin typeface="Calibri"/>
                        <a:cs typeface="Calibri"/>
                      </a:endParaRPr>
                    </a:p>
                  </a:txBody>
                  <a:tcPr marL="0" marR="0" marT="0" marB="0">
                    <a:lnL w="12699">
                      <a:solidFill>
                        <a:srgbClr val="395F3A"/>
                      </a:solidFill>
                      <a:prstDash val="solid"/>
                    </a:lnL>
                    <a:lnR w="12699">
                      <a:solidFill>
                        <a:srgbClr val="395F3A"/>
                      </a:solidFill>
                      <a:prstDash val="solid"/>
                    </a:lnR>
                    <a:solidFill>
                      <a:schemeClr val="tx2">
                        <a:lumMod val="40000"/>
                        <a:lumOff val="60000"/>
                      </a:schemeClr>
                    </a:solidFill>
                  </a:tcPr>
                </a:tc>
                <a:tc>
                  <a:txBody>
                    <a:bodyPr/>
                    <a:lstStyle/>
                    <a:p>
                      <a:endParaRPr sz="1800" dirty="0">
                        <a:latin typeface="Calibri"/>
                        <a:cs typeface="Calibri"/>
                      </a:endParaRPr>
                    </a:p>
                  </a:txBody>
                  <a:tcPr marL="0" marR="0" marT="0" marB="0">
                    <a:lnL w="12699">
                      <a:solidFill>
                        <a:srgbClr val="395F3A"/>
                      </a:solidFill>
                      <a:prstDash val="solid"/>
                    </a:lnL>
                    <a:solidFill>
                      <a:schemeClr val="tx2">
                        <a:lumMod val="40000"/>
                        <a:lumOff val="60000"/>
                      </a:schemeClr>
                    </a:solidFill>
                  </a:tcPr>
                </a:tc>
                <a:extLst>
                  <a:ext uri="{0D108BD9-81ED-4DB2-BD59-A6C34878D82A}">
                    <a16:rowId xmlns:a16="http://schemas.microsoft.com/office/drawing/2014/main" val="10002"/>
                  </a:ext>
                </a:extLst>
              </a:tr>
              <a:tr h="7636116">
                <a:tc>
                  <a:txBody>
                    <a:bodyPr/>
                    <a:lstStyle/>
                    <a:p>
                      <a:pPr>
                        <a:lnSpc>
                          <a:spcPct val="100000"/>
                        </a:lnSpc>
                        <a:spcBef>
                          <a:spcPts val="45"/>
                        </a:spcBef>
                      </a:pPr>
                      <a:endParaRPr sz="850" dirty="0">
                        <a:latin typeface="Times New Roman"/>
                        <a:cs typeface="Times New Roman"/>
                      </a:endParaRPr>
                    </a:p>
                    <a:p>
                      <a:pPr marL="152400">
                        <a:lnSpc>
                          <a:spcPct val="100000"/>
                        </a:lnSpc>
                        <a:spcBef>
                          <a:spcPts val="5"/>
                        </a:spcBef>
                      </a:pPr>
                      <a:r>
                        <a:rPr lang="en-US" sz="1000" b="1" spc="30" dirty="0" smtClean="0">
                          <a:solidFill>
                            <a:srgbClr val="231F20"/>
                          </a:solidFill>
                          <a:latin typeface="Franklin Gothic Book" panose="020B0503020102020204" pitchFamily="34" charset="0"/>
                          <a:cs typeface="Calibri"/>
                        </a:rPr>
                        <a:t>STIC</a:t>
                      </a:r>
                      <a:r>
                        <a:rPr lang="en-US" sz="1000" b="1" spc="30" baseline="0" dirty="0" smtClean="0">
                          <a:solidFill>
                            <a:srgbClr val="231F20"/>
                          </a:solidFill>
                          <a:latin typeface="Franklin Gothic Book" panose="020B0503020102020204" pitchFamily="34" charset="0"/>
                          <a:cs typeface="Calibri"/>
                        </a:rPr>
                        <a:t> </a:t>
                      </a:r>
                      <a:r>
                        <a:rPr sz="1000" b="1" spc="35" dirty="0" smtClean="0">
                          <a:solidFill>
                            <a:srgbClr val="231F20"/>
                          </a:solidFill>
                          <a:latin typeface="Franklin Gothic Book" panose="020B0503020102020204" pitchFamily="34" charset="0"/>
                          <a:cs typeface="Calibri"/>
                        </a:rPr>
                        <a:t>PROJECT</a:t>
                      </a:r>
                      <a:r>
                        <a:rPr sz="1000" b="1" spc="-100" dirty="0" smtClean="0">
                          <a:solidFill>
                            <a:srgbClr val="231F20"/>
                          </a:solidFill>
                          <a:latin typeface="Franklin Gothic Book" panose="020B0503020102020204" pitchFamily="34" charset="0"/>
                          <a:cs typeface="Calibri"/>
                        </a:rPr>
                        <a:t> </a:t>
                      </a:r>
                      <a:r>
                        <a:rPr sz="1000" b="1" spc="30" dirty="0">
                          <a:solidFill>
                            <a:srgbClr val="231F20"/>
                          </a:solidFill>
                          <a:latin typeface="Franklin Gothic Book" panose="020B0503020102020204" pitchFamily="34" charset="0"/>
                          <a:cs typeface="Calibri"/>
                        </a:rPr>
                        <a:t>TITLE</a:t>
                      </a:r>
                      <a:endParaRPr sz="1000" dirty="0">
                        <a:latin typeface="Franklin Gothic Book" panose="020B0503020102020204" pitchFamily="34" charset="0"/>
                        <a:cs typeface="Calibri"/>
                      </a:endParaRPr>
                    </a:p>
                    <a:p>
                      <a:pPr marL="151765" marR="153670">
                        <a:lnSpc>
                          <a:spcPct val="104200"/>
                        </a:lnSpc>
                        <a:spcBef>
                          <a:spcPts val="259"/>
                        </a:spcBef>
                      </a:pPr>
                      <a:r>
                        <a:rPr lang="en-US" sz="800" i="1" spc="-15" dirty="0" smtClean="0">
                          <a:solidFill>
                            <a:srgbClr val="231F20"/>
                          </a:solidFill>
                          <a:latin typeface="Palatino Linotype" panose="02040502050505030304" pitchFamily="18" charset="0"/>
                          <a:cs typeface="Calibri"/>
                        </a:rPr>
                        <a:t>SHRP </a:t>
                      </a:r>
                      <a:r>
                        <a:rPr lang="en-US" sz="800" i="1" spc="-15" dirty="0" smtClean="0">
                          <a:solidFill>
                            <a:srgbClr val="231F20"/>
                          </a:solidFill>
                          <a:latin typeface="Palatino Linotype" panose="02040502050505030304" pitchFamily="18" charset="0"/>
                          <a:cs typeface="Calibri"/>
                        </a:rPr>
                        <a:t>2 R15B Identifying and Managing Utility Conflicts</a:t>
                      </a:r>
                      <a:endParaRPr sz="800" dirty="0">
                        <a:latin typeface="Palatino Linotype" panose="02040502050505030304" pitchFamily="18" charset="0"/>
                        <a:cs typeface="Calibri"/>
                      </a:endParaRPr>
                    </a:p>
                    <a:p>
                      <a:pPr>
                        <a:lnSpc>
                          <a:spcPct val="100000"/>
                        </a:lnSpc>
                        <a:spcBef>
                          <a:spcPts val="10"/>
                        </a:spcBef>
                      </a:pPr>
                      <a:endParaRPr sz="850" dirty="0">
                        <a:latin typeface="Times New Roman"/>
                        <a:cs typeface="Times New Roman"/>
                      </a:endParaRPr>
                    </a:p>
                    <a:p>
                      <a:pPr marL="152400">
                        <a:lnSpc>
                          <a:spcPct val="100000"/>
                        </a:lnSpc>
                      </a:pPr>
                      <a:r>
                        <a:rPr sz="1050" b="1" dirty="0">
                          <a:solidFill>
                            <a:srgbClr val="231F20"/>
                          </a:solidFill>
                          <a:latin typeface="Franklin Gothic Book" panose="020B0503020102020204" pitchFamily="34" charset="0"/>
                          <a:cs typeface="Calibri"/>
                        </a:rPr>
                        <a:t>STUDY</a:t>
                      </a:r>
                      <a:r>
                        <a:rPr sz="1050" b="1" spc="-150" dirty="0">
                          <a:solidFill>
                            <a:srgbClr val="231F20"/>
                          </a:solidFill>
                          <a:latin typeface="Franklin Gothic Book" panose="020B0503020102020204" pitchFamily="34" charset="0"/>
                          <a:cs typeface="Calibri"/>
                        </a:rPr>
                        <a:t> </a:t>
                      </a:r>
                      <a:r>
                        <a:rPr sz="1050" b="1" spc="-10" dirty="0">
                          <a:solidFill>
                            <a:srgbClr val="231F20"/>
                          </a:solidFill>
                          <a:latin typeface="Franklin Gothic Book" panose="020B0503020102020204" pitchFamily="34" charset="0"/>
                          <a:cs typeface="Calibri"/>
                        </a:rPr>
                        <a:t>TIMELINE</a:t>
                      </a:r>
                      <a:endParaRPr sz="1050" dirty="0">
                        <a:latin typeface="Franklin Gothic Book" panose="020B0503020102020204" pitchFamily="34" charset="0"/>
                        <a:cs typeface="Calibri"/>
                      </a:endParaRPr>
                    </a:p>
                    <a:p>
                      <a:pPr marL="152400">
                        <a:lnSpc>
                          <a:spcPct val="100000"/>
                        </a:lnSpc>
                        <a:spcBef>
                          <a:spcPts val="240"/>
                        </a:spcBef>
                      </a:pPr>
                      <a:r>
                        <a:rPr lang="en-US" sz="850" spc="-10" dirty="0" smtClean="0">
                          <a:solidFill>
                            <a:srgbClr val="231F20"/>
                          </a:solidFill>
                          <a:latin typeface="Palatino Linotype" panose="02040502050505030304" pitchFamily="18" charset="0"/>
                          <a:cs typeface="Calibri"/>
                        </a:rPr>
                        <a:t>November 2016</a:t>
                      </a:r>
                      <a:r>
                        <a:rPr lang="en-US" sz="850" spc="-10" baseline="0" dirty="0" smtClean="0">
                          <a:solidFill>
                            <a:srgbClr val="231F20"/>
                          </a:solidFill>
                          <a:latin typeface="Palatino Linotype" panose="02040502050505030304" pitchFamily="18" charset="0"/>
                          <a:cs typeface="Calibri"/>
                        </a:rPr>
                        <a:t> – September 2018</a:t>
                      </a:r>
                      <a:endParaRPr sz="850" dirty="0">
                        <a:latin typeface="Palatino Linotype" panose="02040502050505030304" pitchFamily="18" charset="0"/>
                        <a:cs typeface="Calibri"/>
                      </a:endParaRPr>
                    </a:p>
                    <a:p>
                      <a:pPr>
                        <a:lnSpc>
                          <a:spcPct val="100000"/>
                        </a:lnSpc>
                        <a:spcBef>
                          <a:spcPts val="50"/>
                        </a:spcBef>
                      </a:pPr>
                      <a:endParaRPr sz="850" dirty="0">
                        <a:latin typeface="Franklin Gothic Book" panose="020B0503020102020204" pitchFamily="34" charset="0"/>
                        <a:cs typeface="Times New Roman"/>
                      </a:endParaRPr>
                    </a:p>
                    <a:p>
                      <a:pPr marL="152400">
                        <a:lnSpc>
                          <a:spcPct val="100000"/>
                        </a:lnSpc>
                      </a:pPr>
                      <a:r>
                        <a:rPr sz="1000" b="1" spc="15" dirty="0" smtClean="0">
                          <a:solidFill>
                            <a:srgbClr val="231F20"/>
                          </a:solidFill>
                          <a:latin typeface="Franklin Gothic Book" panose="020B0503020102020204" pitchFamily="34" charset="0"/>
                          <a:cs typeface="Calibri"/>
                        </a:rPr>
                        <a:t>PRINCIPA</a:t>
                      </a:r>
                      <a:r>
                        <a:rPr lang="en-US" sz="1000" b="1" spc="15" dirty="0" smtClean="0">
                          <a:solidFill>
                            <a:srgbClr val="231F20"/>
                          </a:solidFill>
                          <a:latin typeface="Franklin Gothic Book" panose="020B0503020102020204" pitchFamily="34" charset="0"/>
                          <a:cs typeface="Calibri"/>
                        </a:rPr>
                        <a:t>L</a:t>
                      </a:r>
                      <a:r>
                        <a:rPr lang="en-US" sz="1000" b="1" spc="15" baseline="0" dirty="0" smtClean="0">
                          <a:solidFill>
                            <a:srgbClr val="231F20"/>
                          </a:solidFill>
                          <a:latin typeface="Franklin Gothic Book" panose="020B0503020102020204" pitchFamily="34" charset="0"/>
                          <a:cs typeface="Calibri"/>
                        </a:rPr>
                        <a:t> </a:t>
                      </a:r>
                      <a:r>
                        <a:rPr lang="en-US" sz="1000" b="1" spc="15" dirty="0" smtClean="0">
                          <a:solidFill>
                            <a:srgbClr val="231F20"/>
                          </a:solidFill>
                          <a:latin typeface="Franklin Gothic Book" panose="020B0503020102020204" pitchFamily="34" charset="0"/>
                          <a:cs typeface="Calibri"/>
                        </a:rPr>
                        <a:t>CHAMPION</a:t>
                      </a:r>
                      <a:endParaRPr sz="1000" dirty="0">
                        <a:latin typeface="Franklin Gothic Book" panose="020B0503020102020204" pitchFamily="34" charset="0"/>
                        <a:cs typeface="Calibri"/>
                      </a:endParaRPr>
                    </a:p>
                    <a:p>
                      <a:pPr marL="152400">
                        <a:lnSpc>
                          <a:spcPct val="100000"/>
                        </a:lnSpc>
                        <a:spcBef>
                          <a:spcPts val="300"/>
                        </a:spcBef>
                      </a:pPr>
                      <a:r>
                        <a:rPr lang="en-US" sz="800" spc="-20" dirty="0" smtClean="0">
                          <a:solidFill>
                            <a:srgbClr val="231F20"/>
                          </a:solidFill>
                          <a:latin typeface="Palatino Linotype" panose="02040502050505030304" pitchFamily="18" charset="0"/>
                          <a:cs typeface="Calibri"/>
                        </a:rPr>
                        <a:t>Cesar </a:t>
                      </a:r>
                      <a:r>
                        <a:rPr lang="en-US" sz="800" spc="-20" dirty="0" err="1" smtClean="0">
                          <a:solidFill>
                            <a:srgbClr val="231F20"/>
                          </a:solidFill>
                          <a:latin typeface="Palatino Linotype" panose="02040502050505030304" pitchFamily="18" charset="0"/>
                          <a:cs typeface="Calibri"/>
                        </a:rPr>
                        <a:t>Quiroga</a:t>
                      </a:r>
                      <a:r>
                        <a:rPr lang="en-US" sz="800" spc="-20" dirty="0" smtClean="0">
                          <a:solidFill>
                            <a:srgbClr val="231F20"/>
                          </a:solidFill>
                          <a:latin typeface="Palatino Linotype" panose="02040502050505030304" pitchFamily="18" charset="0"/>
                          <a:cs typeface="Calibri"/>
                        </a:rPr>
                        <a:t>, Texas</a:t>
                      </a:r>
                      <a:r>
                        <a:rPr lang="en-US" sz="800" spc="-20" baseline="0" dirty="0" smtClean="0">
                          <a:solidFill>
                            <a:srgbClr val="231F20"/>
                          </a:solidFill>
                          <a:latin typeface="Palatino Linotype" panose="02040502050505030304" pitchFamily="18" charset="0"/>
                          <a:cs typeface="Calibri"/>
                        </a:rPr>
                        <a:t> A&amp;M Transportation Institute</a:t>
                      </a:r>
                      <a:endParaRPr sz="800" dirty="0">
                        <a:latin typeface="Palatino Linotype" panose="02040502050505030304" pitchFamily="18" charset="0"/>
                        <a:cs typeface="Calibri"/>
                      </a:endParaRPr>
                    </a:p>
                    <a:p>
                      <a:pPr>
                        <a:lnSpc>
                          <a:spcPct val="100000"/>
                        </a:lnSpc>
                        <a:spcBef>
                          <a:spcPts val="10"/>
                        </a:spcBef>
                      </a:pPr>
                      <a:endParaRPr sz="850" dirty="0">
                        <a:latin typeface="Times New Roman"/>
                        <a:cs typeface="Times New Roman"/>
                      </a:endParaRPr>
                    </a:p>
                    <a:p>
                      <a:pPr marL="152400">
                        <a:lnSpc>
                          <a:spcPct val="100000"/>
                        </a:lnSpc>
                      </a:pPr>
                      <a:endParaRPr lang="en-US" sz="1050" b="1" spc="-120" dirty="0" smtClean="0">
                        <a:solidFill>
                          <a:srgbClr val="231F20"/>
                        </a:solidFill>
                        <a:latin typeface="Calibri"/>
                        <a:cs typeface="Calibri"/>
                      </a:endParaRPr>
                    </a:p>
                    <a:p>
                      <a:pPr marL="152400">
                        <a:lnSpc>
                          <a:spcPct val="100000"/>
                        </a:lnSpc>
                      </a:pPr>
                      <a:r>
                        <a:rPr lang="en-US" sz="1050" b="1" spc="-120" dirty="0" smtClean="0">
                          <a:solidFill>
                            <a:srgbClr val="231F20"/>
                          </a:solidFill>
                          <a:latin typeface="Franklin Gothic Book" panose="020B0503020102020204" pitchFamily="34" charset="0"/>
                          <a:cs typeface="Calibri"/>
                        </a:rPr>
                        <a:t>VTRANS </a:t>
                      </a:r>
                      <a:r>
                        <a:rPr sz="1050" b="1" spc="-120" dirty="0" smtClean="0">
                          <a:solidFill>
                            <a:srgbClr val="231F20"/>
                          </a:solidFill>
                          <a:latin typeface="Franklin Gothic Book" panose="020B0503020102020204" pitchFamily="34" charset="0"/>
                          <a:cs typeface="Calibri"/>
                        </a:rPr>
                        <a:t> </a:t>
                      </a:r>
                      <a:r>
                        <a:rPr sz="1050" b="1" spc="-10" dirty="0" smtClean="0">
                          <a:solidFill>
                            <a:srgbClr val="231F20"/>
                          </a:solidFill>
                          <a:latin typeface="Franklin Gothic Book" panose="020B0503020102020204" pitchFamily="34" charset="0"/>
                          <a:cs typeface="Calibri"/>
                        </a:rPr>
                        <a:t>CONTACT</a:t>
                      </a:r>
                      <a:r>
                        <a:rPr lang="en-US" sz="1050" b="1" spc="-10" dirty="0" smtClean="0">
                          <a:solidFill>
                            <a:srgbClr val="231F20"/>
                          </a:solidFill>
                          <a:latin typeface="Franklin Gothic Book" panose="020B0503020102020204" pitchFamily="34" charset="0"/>
                          <a:cs typeface="Calibri"/>
                        </a:rPr>
                        <a:t>(S)</a:t>
                      </a:r>
                    </a:p>
                    <a:p>
                      <a:pPr marL="152400" marR="0" lvl="0" indent="0" defTabSz="914400" eaLnBrk="1" fontAlgn="auto" latinLnBrk="0" hangingPunct="1">
                        <a:lnSpc>
                          <a:spcPct val="100000"/>
                        </a:lnSpc>
                        <a:spcBef>
                          <a:spcPts val="0"/>
                        </a:spcBef>
                        <a:spcAft>
                          <a:spcPts val="0"/>
                        </a:spcAft>
                        <a:buClrTx/>
                        <a:buSzTx/>
                        <a:buFontTx/>
                        <a:buNone/>
                        <a:tabLst/>
                        <a:defRPr/>
                      </a:pPr>
                      <a:r>
                        <a:rPr lang="en-US" sz="900" spc="-20" dirty="0" smtClean="0">
                          <a:solidFill>
                            <a:srgbClr val="231F20"/>
                          </a:solidFill>
                          <a:latin typeface="Palatino Linotype" panose="02040502050505030304" pitchFamily="18" charset="0"/>
                          <a:cs typeface="Calibri"/>
                        </a:rPr>
                        <a:t>Shaun Corbett, Utility</a:t>
                      </a:r>
                      <a:r>
                        <a:rPr lang="en-US" sz="900" spc="-20" baseline="0" dirty="0" smtClean="0">
                          <a:solidFill>
                            <a:srgbClr val="231F20"/>
                          </a:solidFill>
                          <a:latin typeface="Palatino Linotype" panose="02040502050505030304" pitchFamily="18" charset="0"/>
                          <a:cs typeface="Calibri"/>
                        </a:rPr>
                        <a:t> Coordination Supervisor</a:t>
                      </a:r>
                      <a:endParaRPr lang="en-US" sz="900" spc="-20" dirty="0" smtClean="0">
                        <a:solidFill>
                          <a:srgbClr val="231F20"/>
                        </a:solidFill>
                        <a:latin typeface="Palatino Linotype" panose="02040502050505030304" pitchFamily="18" charset="0"/>
                        <a:cs typeface="Calibri"/>
                      </a:endParaRPr>
                    </a:p>
                    <a:p>
                      <a:pPr marL="152400">
                        <a:lnSpc>
                          <a:spcPct val="100000"/>
                        </a:lnSpc>
                      </a:pPr>
                      <a:endParaRPr lang="en-US" sz="850" spc="-35" dirty="0" smtClean="0">
                        <a:solidFill>
                          <a:srgbClr val="231F20"/>
                        </a:solidFill>
                        <a:latin typeface="Calibri"/>
                        <a:ea typeface="+mn-ea"/>
                        <a:cs typeface="Calibri"/>
                      </a:endParaRPr>
                    </a:p>
                    <a:p>
                      <a:pPr>
                        <a:lnSpc>
                          <a:spcPct val="100000"/>
                        </a:lnSpc>
                        <a:spcBef>
                          <a:spcPts val="30"/>
                        </a:spcBef>
                      </a:pPr>
                      <a:endParaRPr sz="1000" dirty="0">
                        <a:latin typeface="Franklin Gothic Book" panose="020B0503020102020204" pitchFamily="34" charset="0"/>
                        <a:cs typeface="Times New Roman"/>
                      </a:endParaRPr>
                    </a:p>
                    <a:p>
                      <a:pPr marL="152400">
                        <a:lnSpc>
                          <a:spcPct val="100000"/>
                        </a:lnSpc>
                      </a:pPr>
                      <a:r>
                        <a:rPr sz="1050" b="1" spc="-30" dirty="0">
                          <a:solidFill>
                            <a:srgbClr val="231F20"/>
                          </a:solidFill>
                          <a:latin typeface="Franklin Gothic Book" panose="020B0503020102020204" pitchFamily="34" charset="0"/>
                          <a:cs typeface="Calibri"/>
                        </a:rPr>
                        <a:t>MORE</a:t>
                      </a:r>
                      <a:r>
                        <a:rPr sz="1050" b="1" spc="-110" dirty="0">
                          <a:solidFill>
                            <a:srgbClr val="231F20"/>
                          </a:solidFill>
                          <a:latin typeface="Franklin Gothic Book" panose="020B0503020102020204" pitchFamily="34" charset="0"/>
                          <a:cs typeface="Calibri"/>
                        </a:rPr>
                        <a:t> </a:t>
                      </a:r>
                      <a:r>
                        <a:rPr sz="1050" b="1" spc="-25" dirty="0">
                          <a:solidFill>
                            <a:srgbClr val="231F20"/>
                          </a:solidFill>
                          <a:latin typeface="Franklin Gothic Book" panose="020B0503020102020204" pitchFamily="34" charset="0"/>
                          <a:cs typeface="Calibri"/>
                        </a:rPr>
                        <a:t>INFORMATION</a:t>
                      </a:r>
                      <a:endParaRPr sz="1050" dirty="0">
                        <a:latin typeface="Franklin Gothic Book" panose="020B0503020102020204" pitchFamily="34" charset="0"/>
                        <a:cs typeface="Calibri"/>
                      </a:endParaRPr>
                    </a:p>
                    <a:p>
                      <a:pPr marL="152400" marR="154940">
                        <a:lnSpc>
                          <a:spcPts val="1000"/>
                        </a:lnSpc>
                        <a:spcBef>
                          <a:spcPts val="290"/>
                        </a:spcBef>
                      </a:pPr>
                      <a:r>
                        <a:rPr lang="en-US" sz="850" i="1" baseline="0" dirty="0" smtClean="0">
                          <a:solidFill>
                            <a:srgbClr val="231F20"/>
                          </a:solidFill>
                          <a:latin typeface="Palatino Linotype" panose="02040502050505030304" pitchFamily="18" charset="0"/>
                          <a:cs typeface="Calibri"/>
                        </a:rPr>
                        <a:t>https://www.fhwa.dot.gov/goshrp2/Solutions/Renewal/R15B/Identifying_and_Managing_Utility_Conflicts</a:t>
                      </a:r>
                      <a:endParaRPr lang="en-US" sz="850" dirty="0" smtClean="0">
                        <a:latin typeface="Times New Roman"/>
                        <a:cs typeface="Times New Roman"/>
                      </a:endParaRPr>
                    </a:p>
                    <a:p>
                      <a:pPr marL="152400" marR="154940">
                        <a:lnSpc>
                          <a:spcPts val="1000"/>
                        </a:lnSpc>
                        <a:spcBef>
                          <a:spcPts val="290"/>
                        </a:spcBef>
                      </a:pPr>
                      <a:endParaRPr lang="en-US" sz="850" dirty="0" smtClean="0">
                        <a:latin typeface="Times New Roman"/>
                        <a:cs typeface="Times New Roman"/>
                      </a:endParaRPr>
                    </a:p>
                    <a:p>
                      <a:pPr marL="152400" marR="154940">
                        <a:lnSpc>
                          <a:spcPts val="1000"/>
                        </a:lnSpc>
                        <a:spcBef>
                          <a:spcPts val="290"/>
                        </a:spcBef>
                      </a:pPr>
                      <a:endParaRPr lang="en-US" sz="850" dirty="0" smtClean="0">
                        <a:latin typeface="Times New Roman"/>
                        <a:cs typeface="Times New Roman"/>
                      </a:endParaRPr>
                    </a:p>
                    <a:p>
                      <a:pPr marL="152400" marR="154940">
                        <a:lnSpc>
                          <a:spcPts val="1000"/>
                        </a:lnSpc>
                        <a:spcBef>
                          <a:spcPts val="290"/>
                        </a:spcBef>
                      </a:pPr>
                      <a:endParaRPr lang="en-US" sz="850" dirty="0" smtClean="0">
                        <a:latin typeface="Times New Roman"/>
                        <a:cs typeface="Times New Roman"/>
                      </a:endParaRPr>
                    </a:p>
                    <a:p>
                      <a:pPr marL="152400" marR="154940">
                        <a:lnSpc>
                          <a:spcPts val="1000"/>
                        </a:lnSpc>
                        <a:spcBef>
                          <a:spcPts val="290"/>
                        </a:spcBef>
                      </a:pPr>
                      <a:r>
                        <a:rPr lang="en-US" sz="850" dirty="0" smtClean="0">
                          <a:latin typeface="Palatino Linotype" panose="02040502050505030304" pitchFamily="18" charset="0"/>
                          <a:cs typeface="Times New Roman"/>
                        </a:rPr>
                        <a:t>This fact sheet</a:t>
                      </a:r>
                      <a:r>
                        <a:rPr lang="en-US" sz="850" baseline="0" dirty="0" smtClean="0">
                          <a:latin typeface="Palatino Linotype" panose="02040502050505030304" pitchFamily="18" charset="0"/>
                          <a:cs typeface="Times New Roman"/>
                        </a:rPr>
                        <a:t> was prepared for the 2017 VTrans Research Symposium &amp; STIC Annual Meeting held </a:t>
                      </a:r>
                      <a:r>
                        <a:rPr lang="en-US" sz="850" b="1" baseline="0" dirty="0" smtClean="0">
                          <a:latin typeface="Palatino Linotype" panose="02040502050505030304" pitchFamily="18" charset="0"/>
                          <a:cs typeface="Times New Roman"/>
                        </a:rPr>
                        <a:t>on September 28, 2017</a:t>
                      </a:r>
                      <a:r>
                        <a:rPr lang="en-US" sz="850" baseline="0" dirty="0" smtClean="0">
                          <a:latin typeface="Palatino Linotype" panose="02040502050505030304" pitchFamily="18" charset="0"/>
                          <a:cs typeface="Times New Roman"/>
                        </a:rPr>
                        <a:t> at National Life in Montpelier, VT.  8:00 am– 12:00 pm.</a:t>
                      </a:r>
                    </a:p>
                    <a:p>
                      <a:pPr marL="152400" marR="154940">
                        <a:lnSpc>
                          <a:spcPts val="1000"/>
                        </a:lnSpc>
                        <a:spcBef>
                          <a:spcPts val="290"/>
                        </a:spcBef>
                      </a:pPr>
                      <a:endParaRPr lang="en-US" sz="850" baseline="0" dirty="0" smtClean="0">
                        <a:latin typeface="Palatino Linotype" panose="02040502050505030304" pitchFamily="18" charset="0"/>
                        <a:cs typeface="Times New Roman"/>
                      </a:endParaRPr>
                    </a:p>
                    <a:p>
                      <a:pPr marL="152400" marR="154940">
                        <a:lnSpc>
                          <a:spcPts val="1000"/>
                        </a:lnSpc>
                        <a:spcBef>
                          <a:spcPts val="290"/>
                        </a:spcBef>
                      </a:pPr>
                      <a:r>
                        <a:rPr lang="en-US" sz="850" baseline="0" dirty="0" smtClean="0">
                          <a:latin typeface="Palatino Linotype" panose="02040502050505030304" pitchFamily="18" charset="0"/>
                          <a:cs typeface="Times New Roman"/>
                        </a:rPr>
                        <a:t>Fact sheets can be found for additional projects featured at the 2017 Symposium at </a:t>
                      </a:r>
                      <a:r>
                        <a:rPr lang="en-US" sz="850" baseline="0" dirty="0" smtClean="0">
                          <a:latin typeface="Palatino Linotype" panose="02040502050505030304" pitchFamily="18" charset="0"/>
                          <a:cs typeface="Times New Roman"/>
                          <a:hlinkClick r:id="rId2"/>
                        </a:rPr>
                        <a:t>http://vtrans.vermont.gov/planning/research/2017symposium</a:t>
                      </a:r>
                      <a:r>
                        <a:rPr lang="en-US" sz="850" baseline="0" dirty="0" smtClean="0">
                          <a:latin typeface="Palatino Linotype" panose="02040502050505030304" pitchFamily="18" charset="0"/>
                          <a:cs typeface="Times New Roman"/>
                        </a:rPr>
                        <a:t> </a:t>
                      </a:r>
                    </a:p>
                    <a:p>
                      <a:pPr marL="152400" marR="154940">
                        <a:lnSpc>
                          <a:spcPts val="1000"/>
                        </a:lnSpc>
                        <a:spcBef>
                          <a:spcPts val="290"/>
                        </a:spcBef>
                      </a:pPr>
                      <a:endParaRPr lang="en-US" sz="850" baseline="0" dirty="0" smtClean="0">
                        <a:latin typeface="Palatino Linotype" panose="02040502050505030304" pitchFamily="18" charset="0"/>
                        <a:cs typeface="Times New Roman"/>
                      </a:endParaRPr>
                    </a:p>
                    <a:p>
                      <a:pPr marL="152400" marR="154940">
                        <a:lnSpc>
                          <a:spcPts val="1000"/>
                        </a:lnSpc>
                        <a:spcBef>
                          <a:spcPts val="290"/>
                        </a:spcBef>
                      </a:pPr>
                      <a:r>
                        <a:rPr lang="en-US" sz="850" baseline="0" dirty="0" smtClean="0">
                          <a:latin typeface="Palatino Linotype" panose="02040502050505030304" pitchFamily="18" charset="0"/>
                          <a:cs typeface="Times New Roman"/>
                        </a:rPr>
                        <a:t>Additional information about the </a:t>
                      </a:r>
                      <a:r>
                        <a:rPr lang="en-US" sz="850" b="1" baseline="0" dirty="0" err="1" smtClean="0">
                          <a:latin typeface="Palatino Linotype" panose="02040502050505030304" pitchFamily="18" charset="0"/>
                          <a:cs typeface="Times New Roman"/>
                        </a:rPr>
                        <a:t>VTrans</a:t>
                      </a:r>
                      <a:r>
                        <a:rPr lang="en-US" sz="850" b="1" baseline="0" dirty="0" smtClean="0">
                          <a:latin typeface="Palatino Linotype" panose="02040502050505030304" pitchFamily="18" charset="0"/>
                          <a:cs typeface="Times New Roman"/>
                        </a:rPr>
                        <a:t> Research Program </a:t>
                      </a:r>
                      <a:r>
                        <a:rPr lang="en-US" sz="850" baseline="0" dirty="0" smtClean="0">
                          <a:latin typeface="Palatino Linotype" panose="02040502050505030304" pitchFamily="18" charset="0"/>
                          <a:cs typeface="Times New Roman"/>
                        </a:rPr>
                        <a:t>can be found at </a:t>
                      </a:r>
                      <a:r>
                        <a:rPr lang="en-US" sz="850" baseline="0" dirty="0" smtClean="0">
                          <a:latin typeface="Palatino Linotype" panose="02040502050505030304" pitchFamily="18" charset="0"/>
                          <a:cs typeface="Times New Roman"/>
                          <a:hlinkClick r:id="rId3"/>
                        </a:rPr>
                        <a:t>http://vtrans.vermont.gov/planning/research</a:t>
                      </a:r>
                      <a:r>
                        <a:rPr lang="en-US" sz="850" baseline="0" dirty="0" smtClean="0">
                          <a:latin typeface="Palatino Linotype" panose="02040502050505030304" pitchFamily="18" charset="0"/>
                          <a:cs typeface="Times New Roman"/>
                        </a:rPr>
                        <a:t> </a:t>
                      </a:r>
                    </a:p>
                    <a:p>
                      <a:pPr marL="152400" marR="154940">
                        <a:lnSpc>
                          <a:spcPts val="1000"/>
                        </a:lnSpc>
                        <a:spcBef>
                          <a:spcPts val="290"/>
                        </a:spcBef>
                      </a:pPr>
                      <a:endParaRPr lang="en-US" sz="850" baseline="0" dirty="0" smtClean="0">
                        <a:latin typeface="Palatino Linotype" panose="02040502050505030304" pitchFamily="18" charset="0"/>
                        <a:cs typeface="Times New Roman"/>
                      </a:endParaRPr>
                    </a:p>
                    <a:p>
                      <a:pPr marL="152400" marR="154940" lvl="0" indent="0" defTabSz="914400" eaLnBrk="1" fontAlgn="auto" latinLnBrk="0" hangingPunct="1">
                        <a:lnSpc>
                          <a:spcPts val="1000"/>
                        </a:lnSpc>
                        <a:spcBef>
                          <a:spcPts val="290"/>
                        </a:spcBef>
                        <a:spcAft>
                          <a:spcPts val="0"/>
                        </a:spcAft>
                        <a:buClrTx/>
                        <a:buSzTx/>
                        <a:buFontTx/>
                        <a:buNone/>
                        <a:tabLst/>
                        <a:defRPr/>
                      </a:pPr>
                      <a:r>
                        <a:rPr lang="en-US" sz="850" baseline="0" dirty="0" smtClean="0">
                          <a:latin typeface="Palatino Linotype" panose="02040502050505030304" pitchFamily="18" charset="0"/>
                          <a:cs typeface="Times New Roman"/>
                        </a:rPr>
                        <a:t>Additional information about the </a:t>
                      </a:r>
                      <a:r>
                        <a:rPr lang="en-US" sz="850" b="1" baseline="0" dirty="0" err="1" smtClean="0">
                          <a:latin typeface="Palatino Linotype" panose="02040502050505030304" pitchFamily="18" charset="0"/>
                          <a:cs typeface="Times New Roman"/>
                        </a:rPr>
                        <a:t>VTrans</a:t>
                      </a:r>
                      <a:r>
                        <a:rPr lang="en-US" sz="850" b="1" baseline="0" dirty="0" smtClean="0">
                          <a:latin typeface="Palatino Linotype" panose="02040502050505030304" pitchFamily="18" charset="0"/>
                          <a:cs typeface="Times New Roman"/>
                        </a:rPr>
                        <a:t> STIC Program </a:t>
                      </a:r>
                      <a:r>
                        <a:rPr lang="en-US" sz="850" baseline="0" dirty="0" smtClean="0">
                          <a:latin typeface="Palatino Linotype" panose="02040502050505030304" pitchFamily="18" charset="0"/>
                          <a:cs typeface="Times New Roman"/>
                        </a:rPr>
                        <a:t>can be found at </a:t>
                      </a:r>
                      <a:r>
                        <a:rPr lang="en-US" sz="850" baseline="0" dirty="0" smtClean="0">
                          <a:latin typeface="Palatino Linotype" panose="02040502050505030304" pitchFamily="18" charset="0"/>
                          <a:cs typeface="Times New Roman"/>
                          <a:hlinkClick r:id="rId4"/>
                        </a:rPr>
                        <a:t>http://vtrans.vermont.gov/boards-councils/stic</a:t>
                      </a:r>
                      <a:r>
                        <a:rPr lang="en-US" sz="850" baseline="0" dirty="0" smtClean="0">
                          <a:latin typeface="Palatino Linotype" panose="02040502050505030304" pitchFamily="18" charset="0"/>
                          <a:cs typeface="Times New Roman"/>
                        </a:rPr>
                        <a:t>  </a:t>
                      </a:r>
                      <a:endParaRPr lang="en-US" sz="850" dirty="0" smtClean="0">
                        <a:latin typeface="Palatino Linotype" panose="02040502050505030304" pitchFamily="18" charset="0"/>
                        <a:cs typeface="Times New Roman"/>
                      </a:endParaRPr>
                    </a:p>
                    <a:p>
                      <a:pPr marL="152400" marR="154940">
                        <a:lnSpc>
                          <a:spcPts val="1000"/>
                        </a:lnSpc>
                        <a:spcBef>
                          <a:spcPts val="290"/>
                        </a:spcBef>
                      </a:pPr>
                      <a:endParaRPr sz="850" dirty="0">
                        <a:latin typeface="Palatino Linotype" panose="02040502050505030304" pitchFamily="18" charset="0"/>
                        <a:cs typeface="Times New Roman"/>
                      </a:endParaRPr>
                    </a:p>
                  </a:txBody>
                  <a:tcPr marL="0" marR="0" marT="0" marB="0">
                    <a:lnL w="12699">
                      <a:solidFill>
                        <a:srgbClr val="395F3A"/>
                      </a:solidFill>
                      <a:prstDash val="solid"/>
                    </a:lnL>
                    <a:lnR w="12699">
                      <a:solidFill>
                        <a:srgbClr val="395F3A"/>
                      </a:solidFill>
                      <a:prstDash val="solid"/>
                    </a:lnR>
                    <a:solidFill>
                      <a:schemeClr val="tx2">
                        <a:lumMod val="40000"/>
                        <a:lumOff val="60000"/>
                        <a:alpha val="25000"/>
                      </a:schemeClr>
                    </a:solidFill>
                  </a:tcPr>
                </a:tc>
                <a:tc>
                  <a:txBody>
                    <a:bodyPr/>
                    <a:lstStyle/>
                    <a:p>
                      <a:pPr marL="70485" algn="just">
                        <a:lnSpc>
                          <a:spcPct val="100000"/>
                        </a:lnSpc>
                        <a:spcBef>
                          <a:spcPts val="65"/>
                        </a:spcBef>
                      </a:pPr>
                      <a:r>
                        <a:rPr lang="en-US" sz="1400" b="1" spc="20" dirty="0" smtClean="0">
                          <a:solidFill>
                            <a:srgbClr val="231F20"/>
                          </a:solidFill>
                          <a:latin typeface="Franklin Gothic Book" panose="020B0503020102020204" pitchFamily="34" charset="0"/>
                          <a:cs typeface="Calibri"/>
                        </a:rPr>
                        <a:t>Introduction</a:t>
                      </a:r>
                      <a:r>
                        <a:rPr lang="en-US" sz="1400" b="1" spc="20" baseline="0" dirty="0" smtClean="0">
                          <a:solidFill>
                            <a:srgbClr val="231F20"/>
                          </a:solidFill>
                          <a:latin typeface="Franklin Gothic Book" panose="020B0503020102020204" pitchFamily="34" charset="0"/>
                          <a:cs typeface="Calibri"/>
                        </a:rPr>
                        <a:t> to </a:t>
                      </a:r>
                      <a:r>
                        <a:rPr sz="1400" b="1" spc="40" dirty="0" smtClean="0">
                          <a:solidFill>
                            <a:srgbClr val="231F20"/>
                          </a:solidFill>
                          <a:latin typeface="Franklin Gothic Book" panose="020B0503020102020204" pitchFamily="34" charset="0"/>
                          <a:cs typeface="Calibri"/>
                        </a:rPr>
                        <a:t>the</a:t>
                      </a:r>
                      <a:r>
                        <a:rPr lang="en-US" sz="1400" b="1" spc="-229" dirty="0" smtClean="0">
                          <a:solidFill>
                            <a:srgbClr val="231F20"/>
                          </a:solidFill>
                          <a:latin typeface="Franklin Gothic Book" panose="020B0503020102020204" pitchFamily="34" charset="0"/>
                          <a:cs typeface="Calibri"/>
                        </a:rPr>
                        <a:t>  </a:t>
                      </a:r>
                      <a:r>
                        <a:rPr sz="1400" b="1" spc="40" dirty="0" smtClean="0">
                          <a:solidFill>
                            <a:srgbClr val="231F20"/>
                          </a:solidFill>
                          <a:latin typeface="Franklin Gothic Book" panose="020B0503020102020204" pitchFamily="34" charset="0"/>
                          <a:cs typeface="Calibri"/>
                        </a:rPr>
                        <a:t>Pro</a:t>
                      </a:r>
                      <a:r>
                        <a:rPr lang="en-US" sz="1400" b="1" spc="40" dirty="0" smtClean="0">
                          <a:solidFill>
                            <a:srgbClr val="231F20"/>
                          </a:solidFill>
                          <a:latin typeface="Franklin Gothic Book" panose="020B0503020102020204" pitchFamily="34" charset="0"/>
                          <a:cs typeface="Calibri"/>
                        </a:rPr>
                        <a:t>posal. </a:t>
                      </a:r>
                      <a:endParaRPr sz="1400" dirty="0">
                        <a:latin typeface="Franklin Gothic Book" panose="020B0503020102020204" pitchFamily="34" charset="0"/>
                        <a:cs typeface="Calibri"/>
                      </a:endParaRPr>
                    </a:p>
                    <a:p>
                      <a:r>
                        <a:rPr lang="en-US" sz="1100" dirty="0" smtClean="0">
                          <a:solidFill>
                            <a:schemeClr val="tx1"/>
                          </a:solidFill>
                          <a:effectLst/>
                          <a:latin typeface="Palatino Linotype" panose="02040502050505030304" pitchFamily="18" charset="0"/>
                          <a:ea typeface="+mn-ea"/>
                          <a:cs typeface="+mn-cs"/>
                        </a:rPr>
                        <a:t>R15B provides a utility conflict matrix (UCM) designed to help agencies and utility companies manage conflicts effectively during project development, design, and construction. Use of the UCM-based approach results in identifying utility conflict issues early in design, provides a common platform for communicating utility conflicts between agency and utility company stakeholders, and greatly simplifies utility management processes.</a:t>
                      </a:r>
                    </a:p>
                    <a:p>
                      <a:r>
                        <a:rPr lang="en-US" sz="1100" dirty="0" smtClean="0">
                          <a:solidFill>
                            <a:schemeClr val="tx1"/>
                          </a:solidFill>
                          <a:effectLst/>
                          <a:latin typeface="Palatino Linotype" panose="02040502050505030304" pitchFamily="18" charset="0"/>
                          <a:ea typeface="+mn-ea"/>
                          <a:cs typeface="+mn-cs"/>
                        </a:rPr>
                        <a:t> </a:t>
                      </a:r>
                    </a:p>
                    <a:p>
                      <a:r>
                        <a:rPr lang="en-US" sz="1100" dirty="0" smtClean="0">
                          <a:solidFill>
                            <a:schemeClr val="tx1"/>
                          </a:solidFill>
                          <a:effectLst/>
                          <a:latin typeface="Palatino Linotype" panose="02040502050505030304" pitchFamily="18" charset="0"/>
                          <a:ea typeface="+mn-ea"/>
                          <a:cs typeface="+mn-cs"/>
                        </a:rPr>
                        <a:t>Key implementation expectations for </a:t>
                      </a:r>
                      <a:r>
                        <a:rPr lang="en-US" sz="1100" u="sng" dirty="0" smtClean="0">
                          <a:solidFill>
                            <a:schemeClr val="tx1"/>
                          </a:solidFill>
                          <a:effectLst/>
                          <a:latin typeface="Palatino Linotype" panose="02040502050505030304" pitchFamily="18" charset="0"/>
                          <a:ea typeface="+mn-ea"/>
                          <a:cs typeface="+mn-cs"/>
                          <a:hlinkClick r:id="rId5"/>
                        </a:rPr>
                        <a:t>R15B</a:t>
                      </a:r>
                      <a:r>
                        <a:rPr lang="en-US" sz="1100" dirty="0" smtClean="0">
                          <a:solidFill>
                            <a:schemeClr val="tx1"/>
                          </a:solidFill>
                          <a:effectLst/>
                          <a:latin typeface="Palatino Linotype" panose="02040502050505030304" pitchFamily="18" charset="0"/>
                          <a:ea typeface="+mn-ea"/>
                          <a:cs typeface="+mn-cs"/>
                        </a:rPr>
                        <a:t> include:</a:t>
                      </a:r>
                    </a:p>
                    <a:p>
                      <a:pPr marL="171450" lvl="0" indent="-171450">
                        <a:buFont typeface="Arial" panose="020B0604020202020204" pitchFamily="34" charset="0"/>
                        <a:buChar char="•"/>
                      </a:pPr>
                      <a:r>
                        <a:rPr lang="en-US" sz="1100" dirty="0" smtClean="0">
                          <a:solidFill>
                            <a:schemeClr val="tx1"/>
                          </a:solidFill>
                          <a:effectLst/>
                          <a:latin typeface="Palatino Linotype" panose="02040502050505030304" pitchFamily="18" charset="0"/>
                          <a:ea typeface="+mn-ea"/>
                          <a:cs typeface="+mn-cs"/>
                        </a:rPr>
                        <a:t>Develop and incorporate Excel, MS Access and/or enterprise-based UCM within existing utility management program.</a:t>
                      </a:r>
                    </a:p>
                    <a:p>
                      <a:pPr marL="171450" lvl="0" indent="-171450">
                        <a:buFont typeface="Arial" panose="020B0604020202020204" pitchFamily="34" charset="0"/>
                        <a:buChar char="•"/>
                      </a:pPr>
                      <a:r>
                        <a:rPr lang="en-US" sz="1100" dirty="0" smtClean="0">
                          <a:solidFill>
                            <a:schemeClr val="tx1"/>
                          </a:solidFill>
                          <a:effectLst/>
                          <a:latin typeface="Palatino Linotype" panose="02040502050505030304" pitchFamily="18" charset="0"/>
                          <a:ea typeface="+mn-ea"/>
                          <a:cs typeface="+mn-cs"/>
                        </a:rPr>
                        <a:t>Update utility business processes and supporting documentation within the agency to accommodate the use of the matrix throughout project design and construction.</a:t>
                      </a:r>
                    </a:p>
                    <a:p>
                      <a:r>
                        <a:rPr lang="en-US" sz="1800" dirty="0" smtClean="0">
                          <a:solidFill>
                            <a:schemeClr val="tx1"/>
                          </a:solidFill>
                          <a:effectLst/>
                          <a:latin typeface="+mn-lt"/>
                          <a:ea typeface="+mn-ea"/>
                          <a:cs typeface="+mn-cs"/>
                        </a:rPr>
                        <a:t> </a:t>
                      </a:r>
                      <a:r>
                        <a:rPr lang="en-US" sz="1400" b="1" spc="20" dirty="0" smtClean="0">
                          <a:solidFill>
                            <a:srgbClr val="231F20"/>
                          </a:solidFill>
                          <a:latin typeface="Franklin Gothic Book" panose="020B0503020102020204" pitchFamily="34" charset="0"/>
                          <a:cs typeface="Calibri"/>
                        </a:rPr>
                        <a:t>Methodology</a:t>
                      </a:r>
                      <a:r>
                        <a:rPr lang="en-US" sz="1400" b="1" spc="20" baseline="0" dirty="0" smtClean="0">
                          <a:solidFill>
                            <a:srgbClr val="231F20"/>
                          </a:solidFill>
                          <a:latin typeface="Franklin Gothic Book" panose="020B0503020102020204" pitchFamily="34" charset="0"/>
                          <a:cs typeface="Calibri"/>
                        </a:rPr>
                        <a:t> or </a:t>
                      </a:r>
                      <a:r>
                        <a:rPr sz="1400" b="1" spc="20" dirty="0" smtClean="0">
                          <a:solidFill>
                            <a:srgbClr val="231F20"/>
                          </a:solidFill>
                          <a:latin typeface="Franklin Gothic Book" panose="020B0503020102020204" pitchFamily="34" charset="0"/>
                          <a:cs typeface="Calibri"/>
                        </a:rPr>
                        <a:t>What </a:t>
                      </a:r>
                      <a:r>
                        <a:rPr sz="1400" b="1" spc="35" dirty="0" smtClean="0">
                          <a:solidFill>
                            <a:srgbClr val="231F20"/>
                          </a:solidFill>
                          <a:latin typeface="Franklin Gothic Book" panose="020B0503020102020204" pitchFamily="34" charset="0"/>
                          <a:cs typeface="Calibri"/>
                        </a:rPr>
                        <a:t>was</a:t>
                      </a:r>
                      <a:r>
                        <a:rPr sz="1400" b="1" spc="-165" dirty="0" smtClean="0">
                          <a:solidFill>
                            <a:srgbClr val="231F20"/>
                          </a:solidFill>
                          <a:latin typeface="Franklin Gothic Book" panose="020B0503020102020204" pitchFamily="34" charset="0"/>
                          <a:cs typeface="Calibri"/>
                        </a:rPr>
                        <a:t> </a:t>
                      </a:r>
                      <a:r>
                        <a:rPr sz="1400" b="1" spc="40" dirty="0" smtClean="0">
                          <a:solidFill>
                            <a:srgbClr val="231F20"/>
                          </a:solidFill>
                          <a:latin typeface="Franklin Gothic Book" panose="020B0503020102020204" pitchFamily="34" charset="0"/>
                          <a:cs typeface="Calibri"/>
                        </a:rPr>
                        <a:t>done?</a:t>
                      </a:r>
                      <a:endParaRPr sz="1400" dirty="0" smtClean="0">
                        <a:latin typeface="Franklin Gothic Book" panose="020B0503020102020204" pitchFamily="34" charset="0"/>
                        <a:cs typeface="Calibri"/>
                      </a:endParaRPr>
                    </a:p>
                    <a:p>
                      <a:pPr marL="70485" marR="5715" algn="just">
                        <a:lnSpc>
                          <a:spcPts val="1210"/>
                        </a:lnSpc>
                        <a:spcBef>
                          <a:spcPts val="960"/>
                        </a:spcBef>
                      </a:pPr>
                      <a:r>
                        <a:rPr lang="en-US" sz="1100" spc="-35" dirty="0" err="1" smtClean="0">
                          <a:solidFill>
                            <a:srgbClr val="231F20"/>
                          </a:solidFill>
                          <a:latin typeface="Palatino Linotype" panose="02040502050505030304" pitchFamily="18" charset="0"/>
                          <a:cs typeface="Garamond"/>
                        </a:rPr>
                        <a:t>Vtrans</a:t>
                      </a:r>
                      <a:r>
                        <a:rPr lang="en-US" sz="1100" spc="-35" dirty="0" smtClean="0">
                          <a:solidFill>
                            <a:srgbClr val="231F20"/>
                          </a:solidFill>
                          <a:latin typeface="Palatino Linotype" panose="02040502050505030304" pitchFamily="18" charset="0"/>
                          <a:cs typeface="Garamond"/>
                        </a:rPr>
                        <a:t> hosted a one-day training in Late May</a:t>
                      </a:r>
                      <a:r>
                        <a:rPr lang="en-US" sz="1100" spc="-35" baseline="0" dirty="0" smtClean="0">
                          <a:solidFill>
                            <a:srgbClr val="231F20"/>
                          </a:solidFill>
                          <a:latin typeface="Palatino Linotype" panose="02040502050505030304" pitchFamily="18" charset="0"/>
                          <a:cs typeface="Garamond"/>
                        </a:rPr>
                        <a:t>, which brought together </a:t>
                      </a:r>
                      <a:r>
                        <a:rPr lang="en-US" sz="1100" spc="-35" baseline="0" dirty="0" err="1" smtClean="0">
                          <a:solidFill>
                            <a:srgbClr val="231F20"/>
                          </a:solidFill>
                          <a:latin typeface="Palatino Linotype" panose="02040502050505030304" pitchFamily="18" charset="0"/>
                          <a:cs typeface="Garamond"/>
                        </a:rPr>
                        <a:t>Vtrans</a:t>
                      </a:r>
                      <a:r>
                        <a:rPr lang="en-US" sz="1100" spc="-35" baseline="0" dirty="0" smtClean="0">
                          <a:solidFill>
                            <a:srgbClr val="231F20"/>
                          </a:solidFill>
                          <a:latin typeface="Palatino Linotype" panose="02040502050505030304" pitchFamily="18" charset="0"/>
                          <a:cs typeface="Garamond"/>
                        </a:rPr>
                        <a:t> staff, consultant designers and utility personnel.  This training focused on the implementation and processes associated with the R15B products.  </a:t>
                      </a:r>
                      <a:r>
                        <a:rPr lang="en-US" sz="1100" spc="-35" baseline="0" dirty="0" err="1" smtClean="0">
                          <a:solidFill>
                            <a:srgbClr val="231F20"/>
                          </a:solidFill>
                          <a:latin typeface="Palatino Linotype" panose="02040502050505030304" pitchFamily="18" charset="0"/>
                          <a:cs typeface="Garamond"/>
                        </a:rPr>
                        <a:t>Vtrans</a:t>
                      </a:r>
                      <a:r>
                        <a:rPr lang="en-US" sz="1100" spc="-35" baseline="0" dirty="0" smtClean="0">
                          <a:solidFill>
                            <a:srgbClr val="231F20"/>
                          </a:solidFill>
                          <a:latin typeface="Palatino Linotype" panose="02040502050505030304" pitchFamily="18" charset="0"/>
                          <a:cs typeface="Garamond"/>
                        </a:rPr>
                        <a:t> plans to have these products incorporated into the selected trial project, Burlington HES 5000(18) and Lyndon STP 0113(65), by the beginning of next year.</a:t>
                      </a:r>
                    </a:p>
                    <a:p>
                      <a:pPr marL="70485" marR="5715" algn="just">
                        <a:lnSpc>
                          <a:spcPts val="1210"/>
                        </a:lnSpc>
                        <a:spcBef>
                          <a:spcPts val="960"/>
                        </a:spcBef>
                      </a:pPr>
                      <a:r>
                        <a:rPr lang="en-US" sz="1400" b="1" spc="20" dirty="0" smtClean="0">
                          <a:solidFill>
                            <a:srgbClr val="231F20"/>
                          </a:solidFill>
                          <a:latin typeface="Franklin Gothic Book" panose="020B0503020102020204" pitchFamily="34" charset="0"/>
                          <a:ea typeface="+mn-ea"/>
                          <a:cs typeface="Calibri"/>
                        </a:rPr>
                        <a:t>Conclusion or </a:t>
                      </a:r>
                      <a:r>
                        <a:rPr sz="1400" b="1" spc="20" dirty="0" smtClean="0">
                          <a:solidFill>
                            <a:srgbClr val="231F20"/>
                          </a:solidFill>
                          <a:latin typeface="Franklin Gothic Book" panose="020B0503020102020204" pitchFamily="34" charset="0"/>
                          <a:cs typeface="Calibri"/>
                        </a:rPr>
                        <a:t>What</a:t>
                      </a:r>
                      <a:r>
                        <a:rPr sz="1400" b="1" spc="-50" dirty="0" smtClean="0">
                          <a:solidFill>
                            <a:srgbClr val="231F20"/>
                          </a:solidFill>
                          <a:latin typeface="Franklin Gothic Book" panose="020B0503020102020204" pitchFamily="34" charset="0"/>
                          <a:cs typeface="Calibri"/>
                        </a:rPr>
                        <a:t> </a:t>
                      </a:r>
                      <a:r>
                        <a:rPr sz="1400" b="1" spc="30" dirty="0">
                          <a:solidFill>
                            <a:srgbClr val="231F20"/>
                          </a:solidFill>
                          <a:latin typeface="Franklin Gothic Book" panose="020B0503020102020204" pitchFamily="34" charset="0"/>
                          <a:cs typeface="Calibri"/>
                        </a:rPr>
                        <a:t>are</a:t>
                      </a:r>
                      <a:r>
                        <a:rPr sz="1400" b="1" spc="-50" dirty="0">
                          <a:solidFill>
                            <a:srgbClr val="231F20"/>
                          </a:solidFill>
                          <a:latin typeface="Franklin Gothic Book" panose="020B0503020102020204" pitchFamily="34" charset="0"/>
                          <a:cs typeface="Calibri"/>
                        </a:rPr>
                        <a:t> </a:t>
                      </a:r>
                      <a:r>
                        <a:rPr sz="1400" b="1" spc="40" dirty="0">
                          <a:solidFill>
                            <a:srgbClr val="231F20"/>
                          </a:solidFill>
                          <a:latin typeface="Franklin Gothic Book" panose="020B0503020102020204" pitchFamily="34" charset="0"/>
                          <a:cs typeface="Calibri"/>
                        </a:rPr>
                        <a:t>the</a:t>
                      </a:r>
                      <a:r>
                        <a:rPr sz="1400" b="1" spc="-50" dirty="0">
                          <a:solidFill>
                            <a:srgbClr val="231F20"/>
                          </a:solidFill>
                          <a:latin typeface="Franklin Gothic Book" panose="020B0503020102020204" pitchFamily="34" charset="0"/>
                          <a:cs typeface="Calibri"/>
                        </a:rPr>
                        <a:t> </a:t>
                      </a:r>
                      <a:r>
                        <a:rPr sz="1400" b="1" spc="50" dirty="0">
                          <a:solidFill>
                            <a:srgbClr val="231F20"/>
                          </a:solidFill>
                          <a:latin typeface="Franklin Gothic Book" panose="020B0503020102020204" pitchFamily="34" charset="0"/>
                          <a:cs typeface="Calibri"/>
                        </a:rPr>
                        <a:t>next</a:t>
                      </a:r>
                      <a:r>
                        <a:rPr sz="1400" b="1" spc="-50" dirty="0">
                          <a:solidFill>
                            <a:srgbClr val="231F20"/>
                          </a:solidFill>
                          <a:latin typeface="Franklin Gothic Book" panose="020B0503020102020204" pitchFamily="34" charset="0"/>
                          <a:cs typeface="Calibri"/>
                        </a:rPr>
                        <a:t> </a:t>
                      </a:r>
                      <a:r>
                        <a:rPr sz="1400" b="1" spc="35" dirty="0">
                          <a:solidFill>
                            <a:srgbClr val="231F20"/>
                          </a:solidFill>
                          <a:latin typeface="Franklin Gothic Book" panose="020B0503020102020204" pitchFamily="34" charset="0"/>
                          <a:cs typeface="Calibri"/>
                        </a:rPr>
                        <a:t>steps?</a:t>
                      </a:r>
                      <a:endParaRPr sz="1400" dirty="0">
                        <a:latin typeface="Franklin Gothic Book" panose="020B0503020102020204" pitchFamily="34" charset="0"/>
                        <a:cs typeface="Calibri"/>
                      </a:endParaRPr>
                    </a:p>
                    <a:p>
                      <a:endParaRPr lang="en-US" sz="1100" dirty="0" smtClean="0">
                        <a:solidFill>
                          <a:schemeClr val="tx1"/>
                        </a:solidFill>
                        <a:effectLst/>
                        <a:latin typeface="Palatino Linotype" panose="02040502050505030304" pitchFamily="18" charset="0"/>
                        <a:ea typeface="+mn-ea"/>
                        <a:cs typeface="+mn-cs"/>
                      </a:endParaRPr>
                    </a:p>
                    <a:p>
                      <a:r>
                        <a:rPr lang="en-US" sz="1100" dirty="0" smtClean="0">
                          <a:solidFill>
                            <a:schemeClr val="tx1"/>
                          </a:solidFill>
                          <a:effectLst/>
                          <a:latin typeface="Palatino Linotype" panose="02040502050505030304" pitchFamily="18" charset="0"/>
                          <a:ea typeface="+mn-ea"/>
                          <a:cs typeface="+mn-cs"/>
                        </a:rPr>
                        <a:t>Once the R15B projects are implemented into the trial projects, we will begin to analyze the utility coordination process with VTrans staff and utility personnel to identify the potential improvements that could benefit both VTrans and utility owners.  </a:t>
                      </a:r>
                      <a:r>
                        <a:rPr lang="en-US" sz="1800" dirty="0" smtClean="0">
                          <a:solidFill>
                            <a:schemeClr val="tx1"/>
                          </a:solidFill>
                          <a:effectLst/>
                          <a:latin typeface="+mn-lt"/>
                          <a:ea typeface="+mn-ea"/>
                          <a:cs typeface="+mn-cs"/>
                        </a:rPr>
                        <a:t>   </a:t>
                      </a:r>
                    </a:p>
                    <a:p>
                      <a:pPr marL="70485" marR="5715" algn="just">
                        <a:lnSpc>
                          <a:spcPts val="1210"/>
                        </a:lnSpc>
                        <a:spcBef>
                          <a:spcPts val="960"/>
                        </a:spcBef>
                      </a:pPr>
                      <a:r>
                        <a:rPr sz="1400" b="1" spc="20" dirty="0" smtClean="0">
                          <a:solidFill>
                            <a:srgbClr val="231F20"/>
                          </a:solidFill>
                          <a:latin typeface="Franklin Gothic Book" panose="020B0503020102020204" pitchFamily="34" charset="0"/>
                          <a:cs typeface="Calibri"/>
                        </a:rPr>
                        <a:t>What</a:t>
                      </a:r>
                      <a:r>
                        <a:rPr sz="1400" b="1" spc="-45" dirty="0" smtClean="0">
                          <a:solidFill>
                            <a:srgbClr val="231F20"/>
                          </a:solidFill>
                          <a:latin typeface="Franklin Gothic Book" panose="020B0503020102020204" pitchFamily="34" charset="0"/>
                          <a:cs typeface="Calibri"/>
                        </a:rPr>
                        <a:t> </a:t>
                      </a:r>
                      <a:r>
                        <a:rPr sz="1400" b="1" spc="30" dirty="0">
                          <a:solidFill>
                            <a:srgbClr val="231F20"/>
                          </a:solidFill>
                          <a:latin typeface="Franklin Gothic Book" panose="020B0503020102020204" pitchFamily="34" charset="0"/>
                          <a:cs typeface="Calibri"/>
                        </a:rPr>
                        <a:t>are</a:t>
                      </a:r>
                      <a:r>
                        <a:rPr sz="1400" b="1" spc="-45" dirty="0">
                          <a:solidFill>
                            <a:srgbClr val="231F20"/>
                          </a:solidFill>
                          <a:latin typeface="Franklin Gothic Book" panose="020B0503020102020204" pitchFamily="34" charset="0"/>
                          <a:cs typeface="Calibri"/>
                        </a:rPr>
                        <a:t> </a:t>
                      </a:r>
                      <a:r>
                        <a:rPr sz="1400" b="1" spc="45" dirty="0">
                          <a:solidFill>
                            <a:srgbClr val="231F20"/>
                          </a:solidFill>
                          <a:latin typeface="Franklin Gothic Book" panose="020B0503020102020204" pitchFamily="34" charset="0"/>
                          <a:cs typeface="Calibri"/>
                        </a:rPr>
                        <a:t>potential</a:t>
                      </a:r>
                      <a:r>
                        <a:rPr sz="1400" b="1" spc="-45" dirty="0">
                          <a:solidFill>
                            <a:srgbClr val="231F20"/>
                          </a:solidFill>
                          <a:latin typeface="Franklin Gothic Book" panose="020B0503020102020204" pitchFamily="34" charset="0"/>
                          <a:cs typeface="Calibri"/>
                        </a:rPr>
                        <a:t> </a:t>
                      </a:r>
                      <a:r>
                        <a:rPr sz="1400" b="1" spc="40" dirty="0" smtClean="0">
                          <a:solidFill>
                            <a:srgbClr val="231F20"/>
                          </a:solidFill>
                          <a:latin typeface="Franklin Gothic Book" panose="020B0503020102020204" pitchFamily="34" charset="0"/>
                          <a:cs typeface="Calibri"/>
                        </a:rPr>
                        <a:t>impacts?</a:t>
                      </a:r>
                      <a:r>
                        <a:rPr lang="en-US" sz="1400" b="1" spc="40" dirty="0" smtClean="0">
                          <a:solidFill>
                            <a:srgbClr val="231F20"/>
                          </a:solidFill>
                          <a:latin typeface="Franklin Gothic Book" panose="020B0503020102020204" pitchFamily="34" charset="0"/>
                          <a:cs typeface="Calibri"/>
                        </a:rPr>
                        <a:t>  What is the benefit to </a:t>
                      </a:r>
                      <a:r>
                        <a:rPr lang="en-US" sz="1400" b="1" spc="40" dirty="0" err="1" smtClean="0">
                          <a:solidFill>
                            <a:srgbClr val="231F20"/>
                          </a:solidFill>
                          <a:latin typeface="Franklin Gothic Book" panose="020B0503020102020204" pitchFamily="34" charset="0"/>
                          <a:cs typeface="Calibri"/>
                        </a:rPr>
                        <a:t>VTrans</a:t>
                      </a:r>
                      <a:r>
                        <a:rPr lang="en-US" sz="1400" b="1" spc="40" dirty="0" smtClean="0">
                          <a:solidFill>
                            <a:srgbClr val="231F20"/>
                          </a:solidFill>
                          <a:latin typeface="Franklin Gothic Book" panose="020B0503020102020204" pitchFamily="34" charset="0"/>
                          <a:cs typeface="Calibri"/>
                        </a:rPr>
                        <a:t>?</a:t>
                      </a:r>
                      <a:endParaRPr sz="1400" b="1" dirty="0">
                        <a:latin typeface="Franklin Gothic Book" panose="020B0503020102020204" pitchFamily="34" charset="0"/>
                        <a:cs typeface="Calibri"/>
                      </a:endParaRPr>
                    </a:p>
                    <a:p>
                      <a:endParaRPr lang="en-US" sz="1100" dirty="0" smtClean="0">
                        <a:solidFill>
                          <a:schemeClr val="tx1"/>
                        </a:solidFill>
                        <a:effectLst/>
                        <a:latin typeface="Palatino Linotype" panose="02040502050505030304" pitchFamily="18" charset="0"/>
                        <a:ea typeface="+mn-ea"/>
                        <a:cs typeface="+mn-cs"/>
                      </a:endParaRPr>
                    </a:p>
                    <a:p>
                      <a:r>
                        <a:rPr lang="en-US" sz="1100" dirty="0" smtClean="0">
                          <a:solidFill>
                            <a:schemeClr val="tx1"/>
                          </a:solidFill>
                          <a:effectLst/>
                          <a:latin typeface="Palatino Linotype" panose="02040502050505030304" pitchFamily="18" charset="0"/>
                          <a:ea typeface="+mn-ea"/>
                          <a:cs typeface="+mn-cs"/>
                        </a:rPr>
                        <a:t>The immediate benefits of the UCM process include proactive identification of both utility conflicts and alternative design solutions to minimize costs and foster greater communication among affected parties. Together, these improvements lead to more cost-effective processes with reduced risks. Ultimately the benefits of using a UCM on roadway and bridge construction projects include: </a:t>
                      </a:r>
                    </a:p>
                    <a:p>
                      <a:pPr marL="171450" indent="-171450">
                        <a:buFont typeface="Arial" panose="020B0604020202020204" pitchFamily="34" charset="0"/>
                        <a:buChar char="•"/>
                      </a:pPr>
                      <a:r>
                        <a:rPr lang="en-US" sz="1100" dirty="0" smtClean="0">
                          <a:solidFill>
                            <a:schemeClr val="tx1"/>
                          </a:solidFill>
                          <a:effectLst/>
                          <a:latin typeface="Palatino Linotype" panose="02040502050505030304" pitchFamily="18" charset="0"/>
                          <a:ea typeface="+mn-ea"/>
                          <a:cs typeface="+mn-cs"/>
                        </a:rPr>
                        <a:t>Fewer contractor change orders and delay claims</a:t>
                      </a:r>
                    </a:p>
                    <a:p>
                      <a:pPr marL="171450" lvl="0" indent="-171450">
                        <a:buFont typeface="Arial" panose="020B0604020202020204" pitchFamily="34" charset="0"/>
                        <a:buChar char="•"/>
                      </a:pPr>
                      <a:r>
                        <a:rPr lang="en-US" sz="1100" dirty="0" smtClean="0">
                          <a:solidFill>
                            <a:schemeClr val="tx1"/>
                          </a:solidFill>
                          <a:effectLst/>
                          <a:latin typeface="Palatino Linotype" panose="02040502050505030304" pitchFamily="18" charset="0"/>
                          <a:ea typeface="+mn-ea"/>
                          <a:cs typeface="+mn-cs"/>
                        </a:rPr>
                        <a:t>Reduced costs from construction delays</a:t>
                      </a:r>
                    </a:p>
                    <a:p>
                      <a:pPr marL="171450" lvl="0" indent="-171450">
                        <a:buFont typeface="Arial" panose="020B0604020202020204" pitchFamily="34" charset="0"/>
                        <a:buChar char="•"/>
                      </a:pPr>
                      <a:r>
                        <a:rPr lang="en-US" sz="1100" dirty="0" smtClean="0">
                          <a:solidFill>
                            <a:schemeClr val="tx1"/>
                          </a:solidFill>
                          <a:effectLst/>
                          <a:latin typeface="Palatino Linotype" panose="02040502050505030304" pitchFamily="18" charset="0"/>
                          <a:ea typeface="+mn-ea"/>
                          <a:cs typeface="+mn-cs"/>
                        </a:rPr>
                        <a:t>Improved project development procedures based on anticipating and resolving utility conflicts early in the process</a:t>
                      </a:r>
                    </a:p>
                    <a:p>
                      <a:pPr marL="171450" lvl="0" indent="-171450">
                        <a:buFont typeface="Arial" panose="020B0604020202020204" pitchFamily="34" charset="0"/>
                        <a:buChar char="•"/>
                      </a:pPr>
                      <a:r>
                        <a:rPr lang="en-US" sz="1100" dirty="0" smtClean="0">
                          <a:solidFill>
                            <a:schemeClr val="tx1"/>
                          </a:solidFill>
                          <a:effectLst/>
                          <a:latin typeface="Palatino Linotype" panose="02040502050505030304" pitchFamily="18" charset="0"/>
                          <a:ea typeface="+mn-ea"/>
                          <a:cs typeface="+mn-cs"/>
                        </a:rPr>
                        <a:t>Better communication among transportation agencies and utilities</a:t>
                      </a:r>
                    </a:p>
                    <a:p>
                      <a:pPr marL="171450" lvl="0" indent="-171450">
                        <a:buFont typeface="Arial" panose="020B0604020202020204" pitchFamily="34" charset="0"/>
                        <a:buChar char="•"/>
                      </a:pPr>
                      <a:r>
                        <a:rPr lang="en-US" sz="1100" dirty="0" smtClean="0">
                          <a:solidFill>
                            <a:schemeClr val="tx1"/>
                          </a:solidFill>
                          <a:effectLst/>
                          <a:latin typeface="Palatino Linotype" panose="02040502050505030304" pitchFamily="18" charset="0"/>
                          <a:ea typeface="+mn-ea"/>
                          <a:cs typeface="+mn-cs"/>
                        </a:rPr>
                        <a:t>Reduced impacts on the public from construction-related delays</a:t>
                      </a:r>
                    </a:p>
                    <a:p>
                      <a:pPr marL="171450" lvl="0" indent="-171450">
                        <a:buFont typeface="Arial" panose="020B0604020202020204" pitchFamily="34" charset="0"/>
                        <a:buChar char="•"/>
                      </a:pPr>
                      <a:r>
                        <a:rPr lang="en-US" sz="1100" dirty="0" smtClean="0">
                          <a:solidFill>
                            <a:schemeClr val="tx1"/>
                          </a:solidFill>
                          <a:effectLst/>
                          <a:latin typeface="Palatino Linotype" panose="02040502050505030304" pitchFamily="18" charset="0"/>
                          <a:ea typeface="+mn-ea"/>
                          <a:cs typeface="+mn-cs"/>
                        </a:rPr>
                        <a:t>Reduced impacts on the public from utility disruptions</a:t>
                      </a:r>
                    </a:p>
                    <a:p>
                      <a:pPr marL="171450" lvl="0" indent="-171450">
                        <a:buFont typeface="Arial" panose="020B0604020202020204" pitchFamily="34" charset="0"/>
                        <a:buChar char="•"/>
                      </a:pPr>
                      <a:r>
                        <a:rPr lang="en-US" sz="1100" dirty="0" smtClean="0">
                          <a:solidFill>
                            <a:schemeClr val="tx1"/>
                          </a:solidFill>
                          <a:effectLst/>
                          <a:latin typeface="Palatino Linotype" panose="02040502050505030304" pitchFamily="18" charset="0"/>
                          <a:ea typeface="+mn-ea"/>
                          <a:cs typeface="+mn-cs"/>
                        </a:rPr>
                        <a:t>Improved worker and public safety from construction-related hazards</a:t>
                      </a:r>
                      <a:endParaRPr lang="en-US" sz="1100" dirty="0">
                        <a:solidFill>
                          <a:schemeClr val="tx1"/>
                        </a:solidFill>
                        <a:effectLst/>
                        <a:latin typeface="Palatino Linotype" panose="02040502050505030304" pitchFamily="18" charset="0"/>
                        <a:ea typeface="+mn-ea"/>
                        <a:cs typeface="+mn-cs"/>
                      </a:endParaRPr>
                    </a:p>
                  </a:txBody>
                  <a:tcPr marL="182880" marR="0" marT="0" marB="0">
                    <a:lnL w="12699">
                      <a:solidFill>
                        <a:srgbClr val="395F3A"/>
                      </a:solidFill>
                      <a:prstDash val="solid"/>
                    </a:lnL>
                  </a:tcPr>
                </a:tc>
                <a:extLst>
                  <a:ext uri="{0D108BD9-81ED-4DB2-BD59-A6C34878D82A}">
                    <a16:rowId xmlns:a16="http://schemas.microsoft.com/office/drawing/2014/main" val="10003"/>
                  </a:ext>
                </a:extLst>
              </a:tr>
              <a:tr h="7636116">
                <a:tc>
                  <a:txBody>
                    <a:bodyPr/>
                    <a:lstStyle/>
                    <a:p>
                      <a:pPr marL="152400" marR="154940">
                        <a:lnSpc>
                          <a:spcPts val="1000"/>
                        </a:lnSpc>
                        <a:spcBef>
                          <a:spcPts val="290"/>
                        </a:spcBef>
                      </a:pPr>
                      <a:endParaRPr sz="850" dirty="0">
                        <a:latin typeface="Palatino Linotype" panose="02040502050505030304" pitchFamily="18" charset="0"/>
                        <a:cs typeface="Times New Roman"/>
                      </a:endParaRPr>
                    </a:p>
                  </a:txBody>
                  <a:tcPr marL="0" marR="0" marT="0" marB="0">
                    <a:lnL w="12699">
                      <a:solidFill>
                        <a:srgbClr val="395F3A"/>
                      </a:solidFill>
                      <a:prstDash val="solid"/>
                    </a:lnL>
                    <a:lnR w="12699" cap="flat" cmpd="sng" algn="ctr">
                      <a:solidFill>
                        <a:srgbClr val="395F3A"/>
                      </a:solidFill>
                      <a:prstDash val="solid"/>
                      <a:round/>
                      <a:headEnd type="none" w="med" len="med"/>
                      <a:tailEnd type="none" w="med" len="med"/>
                    </a:lnR>
                    <a:lnB w="12699">
                      <a:solidFill>
                        <a:srgbClr val="395F3A"/>
                      </a:solidFill>
                      <a:prstDash val="solid"/>
                    </a:lnB>
                    <a:solidFill>
                      <a:schemeClr val="tx2">
                        <a:lumMod val="40000"/>
                        <a:lumOff val="60000"/>
                        <a:alpha val="25000"/>
                      </a:schemeClr>
                    </a:solidFill>
                  </a:tcPr>
                </a:tc>
                <a:tc>
                  <a:txBody>
                    <a:bodyPr/>
                    <a:lstStyle/>
                    <a:p>
                      <a:pPr lvl="0"/>
                      <a:endParaRPr lang="en-US" sz="1100" dirty="0">
                        <a:solidFill>
                          <a:schemeClr val="tx1"/>
                        </a:solidFill>
                        <a:effectLst/>
                        <a:latin typeface="Palatino Linotype" panose="02040502050505030304" pitchFamily="18" charset="0"/>
                        <a:ea typeface="+mn-ea"/>
                        <a:cs typeface="+mn-cs"/>
                      </a:endParaRPr>
                    </a:p>
                  </a:txBody>
                  <a:tcPr marL="182880" marR="0" marT="0" marB="0">
                    <a:lnL w="12699" cap="flat" cmpd="sng" algn="ctr">
                      <a:solidFill>
                        <a:srgbClr val="395F3A"/>
                      </a:solidFill>
                      <a:prstDash val="solid"/>
                      <a:round/>
                      <a:headEnd type="none" w="med" len="med"/>
                      <a:tailEnd type="none" w="med" len="med"/>
                    </a:lnL>
                  </a:tcPr>
                </a:tc>
                <a:extLst>
                  <a:ext uri="{0D108BD9-81ED-4DB2-BD59-A6C34878D82A}">
                    <a16:rowId xmlns:a16="http://schemas.microsoft.com/office/drawing/2014/main" val="1643447000"/>
                  </a:ext>
                </a:extLst>
              </a:tr>
            </a:tbl>
          </a:graphicData>
        </a:graphic>
      </p:graphicFrame>
      <p:pic>
        <p:nvPicPr>
          <p:cNvPr id="30" name="Picture 29"/>
          <p:cNvPicPr>
            <a:picLocks noChangeAspect="1"/>
          </p:cNvPicPr>
          <p:nvPr/>
        </p:nvPicPr>
        <p:blipFill>
          <a:blip r:embed="rId6"/>
          <a:stretch>
            <a:fillRect/>
          </a:stretch>
        </p:blipFill>
        <p:spPr>
          <a:xfrm>
            <a:off x="433293" y="515302"/>
            <a:ext cx="1759779" cy="435589"/>
          </a:xfrm>
          <a:prstGeom prst="rect">
            <a:avLst/>
          </a:prstGeom>
        </p:spPr>
      </p:pic>
      <p:sp>
        <p:nvSpPr>
          <p:cNvPr id="32" name="TextBox 31"/>
          <p:cNvSpPr txBox="1"/>
          <p:nvPr/>
        </p:nvSpPr>
        <p:spPr>
          <a:xfrm>
            <a:off x="496582" y="1126994"/>
            <a:ext cx="1696490" cy="646331"/>
          </a:xfrm>
          <a:prstGeom prst="rect">
            <a:avLst/>
          </a:prstGeom>
          <a:solidFill>
            <a:schemeClr val="tx2">
              <a:lumMod val="20000"/>
              <a:lumOff val="80000"/>
              <a:alpha val="25000"/>
            </a:schemeClr>
          </a:solidFill>
        </p:spPr>
        <p:txBody>
          <a:bodyPr wrap="none" rtlCol="0">
            <a:spAutoFit/>
          </a:bodyPr>
          <a:lstStyle/>
          <a:p>
            <a:pPr algn="ctr"/>
            <a:r>
              <a:rPr lang="en-US" b="1" dirty="0" smtClean="0">
                <a:latin typeface="Franklin Gothic Medium" panose="020B0603020102020204" pitchFamily="34" charset="0"/>
              </a:rPr>
              <a:t>2017 Research</a:t>
            </a:r>
          </a:p>
          <a:p>
            <a:pPr algn="ctr"/>
            <a:r>
              <a:rPr lang="en-US" b="1" dirty="0" smtClean="0">
                <a:latin typeface="Franklin Gothic Medium" panose="020B0603020102020204" pitchFamily="34" charset="0"/>
              </a:rPr>
              <a:t>Symposium</a:t>
            </a:r>
            <a:endParaRPr lang="en-US" b="1" dirty="0">
              <a:latin typeface="Franklin Gothic Medium" panose="020B060302010202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231F2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_dlc_DocId xmlns="22ec0dd7-095b-41f2-b8b8-a624496b8c6b">E23TXWV46JPD-235135430-24</_dlc_DocId>
    <_dlc_DocIdUrl xmlns="22ec0dd7-095b-41f2-b8b8-a624496b8c6b">
      <Url>https://outside.vermont.gov/agency/VTRANS/external/docs/_layouts/15/DocIdRedir.aspx?ID=E23TXWV46JPD-235135430-24</Url>
      <Description>E23TXWV46JPD-235135430-24</Description>
    </_dlc_DocIdUrl>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4.xml><?xml version="1.0" encoding="utf-8"?>
<ct:contentTypeSchema xmlns:ct="http://schemas.microsoft.com/office/2006/metadata/contentType" xmlns:ma="http://schemas.microsoft.com/office/2006/metadata/properties/metaAttributes" ct:_="" ma:_="" ma:contentTypeName="Document" ma:contentTypeID="0x0101007618CA193348A64BB00EC4DD700C226C" ma:contentTypeVersion="4" ma:contentTypeDescription="Create a new document." ma:contentTypeScope="" ma:versionID="f06708e5199452a9f7394f94d84a6298">
  <xsd:schema xmlns:xsd="http://www.w3.org/2001/XMLSchema" xmlns:xs="http://www.w3.org/2001/XMLSchema" xmlns:p="http://schemas.microsoft.com/office/2006/metadata/properties" xmlns:ns2="2a208fe3-8287-4a8b-b629-d45392ca0f10" xmlns:ns3="22ec0dd7-095b-41f2-b8b8-a624496b8c6b" targetNamespace="http://schemas.microsoft.com/office/2006/metadata/properties" ma:root="true" ma:fieldsID="e6605e219c6038dbb08f224e297c44ee" ns2:_="" ns3:_="">
    <xsd:import namespace="2a208fe3-8287-4a8b-b629-d45392ca0f10"/>
    <xsd:import namespace="22ec0dd7-095b-41f2-b8b8-a624496b8c6b"/>
    <xsd:element name="properties">
      <xsd:complexType>
        <xsd:sequence>
          <xsd:element name="documentManagement">
            <xsd:complexType>
              <xsd:all>
                <xsd:element ref="ns2:SharedWithUsers" minOccurs="0"/>
                <xsd:element ref="ns3:_dlc_DocId" minOccurs="0"/>
                <xsd:element ref="ns3:_dlc_DocIdUrl" minOccurs="0"/>
                <xsd:element ref="ns3: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a208fe3-8287-4a8b-b629-d45392ca0f10"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22ec0dd7-095b-41f2-b8b8-a624496b8c6b" elementFormDefault="qualified">
    <xsd:import namespace="http://schemas.microsoft.com/office/2006/documentManagement/types"/>
    <xsd:import namespace="http://schemas.microsoft.com/office/infopath/2007/PartnerControls"/>
    <xsd:element name="_dlc_DocId" ma:index="9" nillable="true" ma:displayName="Document ID Value" ma:description="The value of the document ID assigned to this item." ma:internalName="_dlc_DocId" ma:readOnly="true">
      <xsd:simpleType>
        <xsd:restriction base="dms:Text"/>
      </xsd:simpleType>
    </xsd:element>
    <xsd:element name="_dlc_DocIdUrl" ma:index="10"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1"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5B29F1F-C644-491A-90E0-22649B5324CF}"/>
</file>

<file path=customXml/itemProps2.xml><?xml version="1.0" encoding="utf-8"?>
<ds:datastoreItem xmlns:ds="http://schemas.openxmlformats.org/officeDocument/2006/customXml" ds:itemID="{87E73B0B-EA5E-4870-AAC8-D4DA19C1565C}"/>
</file>

<file path=customXml/itemProps3.xml><?xml version="1.0" encoding="utf-8"?>
<ds:datastoreItem xmlns:ds="http://schemas.openxmlformats.org/officeDocument/2006/customXml" ds:itemID="{B4136FA6-953B-412D-BEDA-9934600CF15C}"/>
</file>

<file path=customXml/itemProps4.xml><?xml version="1.0" encoding="utf-8"?>
<ds:datastoreItem xmlns:ds="http://schemas.openxmlformats.org/officeDocument/2006/customXml" ds:itemID="{BA202CCD-EF69-40C0-85A7-03E6E56F5859}"/>
</file>

<file path=docProps/app.xml><?xml version="1.0" encoding="utf-8"?>
<Properties xmlns="http://schemas.openxmlformats.org/officeDocument/2006/extended-properties" xmlns:vt="http://schemas.openxmlformats.org/officeDocument/2006/docPropsVTypes">
  <Template/>
  <TotalTime>763</TotalTime>
  <Words>211</Words>
  <Application>Microsoft Office PowerPoint</Application>
  <PresentationFormat>Custom</PresentationFormat>
  <Paragraphs>54</Paragraphs>
  <Slides>1</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vt:i4>
      </vt:variant>
    </vt:vector>
  </HeadingPairs>
  <TitlesOfParts>
    <vt:vector size="10" baseType="lpstr">
      <vt:lpstr>Arial</vt:lpstr>
      <vt:lpstr>Calibri</vt:lpstr>
      <vt:lpstr>Franklin Gothic Book</vt:lpstr>
      <vt:lpstr>Franklin Gothic Demi</vt:lpstr>
      <vt:lpstr>Franklin Gothic Medium</vt:lpstr>
      <vt:lpstr>Garamond</vt:lpstr>
      <vt:lpstr>Palatino Linotype</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Julie Dowds</dc:creator>
  <cp:lastModifiedBy>Parkany, Emily</cp:lastModifiedBy>
  <cp:revision>30</cp:revision>
  <cp:lastPrinted>2017-07-31T19:19:32Z</cp:lastPrinted>
  <dcterms:created xsi:type="dcterms:W3CDTF">2016-10-05T18:36:23Z</dcterms:created>
  <dcterms:modified xsi:type="dcterms:W3CDTF">2017-08-28T12:58:30Z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2014-12-03T00:00:00Z</vt:filetime>
  </property>
  <property fmtid="{D5CDD505-2E9C-101B-9397-08002B2CF9AE}" pid="3" name="Creator">
    <vt:lpwstr>Adobe InDesign CS5 (7.0)</vt:lpwstr>
  </property>
  <property fmtid="{D5CDD505-2E9C-101B-9397-08002B2CF9AE}" pid="4" name="LastSaved">
    <vt:filetime>2016-10-05T00:00:00Z</vt:filetime>
  </property>
  <property fmtid="{D5CDD505-2E9C-101B-9397-08002B2CF9AE}" pid="5" name="ContentTypeId">
    <vt:lpwstr>0x0101007618CA193348A64BB00EC4DD700C226C</vt:lpwstr>
  </property>
  <property fmtid="{D5CDD505-2E9C-101B-9397-08002B2CF9AE}" pid="6" name="_dlc_DocIdItemGuid">
    <vt:lpwstr>907168aa-5848-49e5-bb7f-6a4c60f18789</vt:lpwstr>
  </property>
</Properties>
</file>